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46"/>
  </p:notesMasterIdLst>
  <p:sldIdLst>
    <p:sldId id="260" r:id="rId2"/>
    <p:sldId id="2587" r:id="rId3"/>
    <p:sldId id="2603" r:id="rId4"/>
    <p:sldId id="2605" r:id="rId5"/>
    <p:sldId id="280" r:id="rId6"/>
    <p:sldId id="372" r:id="rId7"/>
    <p:sldId id="2606" r:id="rId8"/>
    <p:sldId id="2600" r:id="rId9"/>
    <p:sldId id="2590" r:id="rId10"/>
    <p:sldId id="2595" r:id="rId11"/>
    <p:sldId id="2592" r:id="rId12"/>
    <p:sldId id="2593" r:id="rId13"/>
    <p:sldId id="2594" r:id="rId14"/>
    <p:sldId id="2608" r:id="rId15"/>
    <p:sldId id="2609" r:id="rId16"/>
    <p:sldId id="2607" r:id="rId17"/>
    <p:sldId id="283" r:id="rId18"/>
    <p:sldId id="282" r:id="rId19"/>
    <p:sldId id="385" r:id="rId20"/>
    <p:sldId id="2610" r:id="rId21"/>
    <p:sldId id="2589" r:id="rId22"/>
    <p:sldId id="2542" r:id="rId23"/>
    <p:sldId id="2565" r:id="rId24"/>
    <p:sldId id="2563" r:id="rId25"/>
    <p:sldId id="2562" r:id="rId26"/>
    <p:sldId id="2554" r:id="rId27"/>
    <p:sldId id="2557" r:id="rId28"/>
    <p:sldId id="2553" r:id="rId29"/>
    <p:sldId id="2555" r:id="rId30"/>
    <p:sldId id="2581" r:id="rId31"/>
    <p:sldId id="2560" r:id="rId32"/>
    <p:sldId id="2559" r:id="rId33"/>
    <p:sldId id="2586" r:id="rId34"/>
    <p:sldId id="2570" r:id="rId35"/>
    <p:sldId id="2571" r:id="rId36"/>
    <p:sldId id="2583" r:id="rId37"/>
    <p:sldId id="2572" r:id="rId38"/>
    <p:sldId id="2584" r:id="rId39"/>
    <p:sldId id="2573" r:id="rId40"/>
    <p:sldId id="2578" r:id="rId41"/>
    <p:sldId id="2602" r:id="rId42"/>
    <p:sldId id="1024" r:id="rId43"/>
    <p:sldId id="2604" r:id="rId44"/>
    <p:sldId id="2599"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jTngPWfuu1O35H1Q9VEh1NMo5RZ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Tomchin" initials="MT" lastIdx="2" clrIdx="0">
    <p:extLst>
      <p:ext uri="{19B8F6BF-5375-455C-9EA6-DF929625EA0E}">
        <p15:presenceInfo xmlns:p15="http://schemas.microsoft.com/office/powerpoint/2012/main" userId="Marc Tomch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8D17660-B2C5-47AA-86B7-B9A50D95C7F3}"/>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53F0F312-382F-4A60-9E3F-2EC71F08E14E}"/>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6FA9A90-F0C6-4025-ADC5-F1CCADC1F4DE}"/>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7542EE60-BFA9-41BD-A300-447873D085D2}"/>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071B943-FE76-43BC-BD01-FF7128029122}"/>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57723D9D-FAEC-4E12-9CD7-D150AAB43CFB}"/>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B561ACA-4C4D-4CE1-BF8A-DC84A68DC2F0}"/>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CECC975C-BC81-49DD-A9D6-D7AA3A503D2C}"/>
              </a:ext>
            </a:extLst>
          </p:cNvPr>
          <p:cNvSpPr>
            <a:spLocks noGrp="1" noChangeArrowheads="1"/>
          </p:cNvSpPr>
          <p:nvPr>
            <p:ph type="body" idx="1"/>
          </p:nvPr>
        </p:nvSpPr>
        <p:spPr>
          <a:noFill/>
        </p:spPr>
        <p:txBody>
          <a:bodyPr/>
          <a:lstStyle/>
          <a:p>
            <a:endParaRPr lang="en-US" altLang="en-US"/>
          </a:p>
        </p:txBody>
      </p:sp>
      <p:sp>
        <p:nvSpPr>
          <p:cNvPr id="56324" name="Slide Number Placeholder 3">
            <a:extLst>
              <a:ext uri="{FF2B5EF4-FFF2-40B4-BE49-F238E27FC236}">
                <a16:creationId xmlns:a16="http://schemas.microsoft.com/office/drawing/2014/main" id="{B2A0BFE7-A67D-49DB-98C5-1CEC8FAA854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A85154-B443-4224-B31A-A8A962054335}" type="slidenum">
              <a:rPr lang="en-US" altLang="en-US" smtClean="0"/>
              <a:pPr/>
              <a:t>33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2F257BB-C668-4D35-BA79-E47A988E2AE2}"/>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BFEDE616-ED52-477F-AACF-2C93A99E5C0D}"/>
              </a:ext>
            </a:extLst>
          </p:cNvPr>
          <p:cNvSpPr>
            <a:spLocks noGrp="1" noChangeArrowheads="1"/>
          </p:cNvSpPr>
          <p:nvPr>
            <p:ph type="body" idx="1"/>
          </p:nvPr>
        </p:nvSpPr>
        <p:spPr>
          <a:noFill/>
        </p:spPr>
        <p:txBody>
          <a:bodyPr/>
          <a:lstStyle/>
          <a:p>
            <a:endParaRPr lang="en-US" altLang="en-US"/>
          </a:p>
        </p:txBody>
      </p:sp>
      <p:sp>
        <p:nvSpPr>
          <p:cNvPr id="44036" name="Slide Number Placeholder 3">
            <a:extLst>
              <a:ext uri="{FF2B5EF4-FFF2-40B4-BE49-F238E27FC236}">
                <a16:creationId xmlns:a16="http://schemas.microsoft.com/office/drawing/2014/main" id="{6651BFE1-70A4-457D-893D-97E5B56A568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D8458B-FF66-4CCE-B6A7-FD2A130B8772}" type="slidenum">
              <a:rPr lang="en-US" altLang="en-US" smtClean="0"/>
              <a:pPr/>
              <a:t>34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B76AF12-A800-4771-BBB3-656504B3534A}"/>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099089A0-2454-481C-AD6D-45E4517D81F5}"/>
              </a:ext>
            </a:extLst>
          </p:cNvPr>
          <p:cNvSpPr>
            <a:spLocks noGrp="1" noChangeArrowheads="1"/>
          </p:cNvSpPr>
          <p:nvPr>
            <p:ph type="body" idx="1"/>
          </p:nvPr>
        </p:nvSpPr>
        <p:spPr>
          <a:noFill/>
        </p:spPr>
        <p:txBody>
          <a:bodyPr/>
          <a:lstStyle/>
          <a:p>
            <a:endParaRPr lang="en-US" altLang="en-US"/>
          </a:p>
        </p:txBody>
      </p:sp>
      <p:sp>
        <p:nvSpPr>
          <p:cNvPr id="46084" name="Slide Number Placeholder 3">
            <a:extLst>
              <a:ext uri="{FF2B5EF4-FFF2-40B4-BE49-F238E27FC236}">
                <a16:creationId xmlns:a16="http://schemas.microsoft.com/office/drawing/2014/main" id="{4D0918D3-3045-4E41-973C-B0C173EF428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AC7BC7-241A-45B9-A671-D7E897AB10DD}" type="slidenum">
              <a:rPr lang="en-US" altLang="en-US" smtClean="0"/>
              <a:pPr/>
              <a:t>35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6E770962-4AA9-483E-A66C-063192E0DD0E}"/>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607A6C64-8D85-47AD-A9B7-2C468DD961B6}"/>
              </a:ext>
            </a:extLst>
          </p:cNvPr>
          <p:cNvSpPr>
            <a:spLocks noGrp="1" noChangeArrowheads="1"/>
          </p:cNvSpPr>
          <p:nvPr>
            <p:ph type="body" idx="1"/>
          </p:nvPr>
        </p:nvSpPr>
        <p:spPr>
          <a:noFill/>
        </p:spPr>
        <p:txBody>
          <a:bodyPr/>
          <a:lstStyle/>
          <a:p>
            <a:endParaRPr lang="en-US" altLang="en-US"/>
          </a:p>
        </p:txBody>
      </p:sp>
      <p:sp>
        <p:nvSpPr>
          <p:cNvPr id="48132" name="Slide Number Placeholder 3">
            <a:extLst>
              <a:ext uri="{FF2B5EF4-FFF2-40B4-BE49-F238E27FC236}">
                <a16:creationId xmlns:a16="http://schemas.microsoft.com/office/drawing/2014/main" id="{654A3289-D437-41AB-A41C-72AFA7303D0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D5A8F9-047C-4C6D-A94B-B05C57ABBBE0}" type="slidenum">
              <a:rPr lang="en-US" altLang="en-US" smtClean="0"/>
              <a:pPr/>
              <a:t>36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2B27EF2-CADC-4089-95AC-FEB00C479269}"/>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D196E22A-CC5F-49D2-B0A4-A46B40E290F6}"/>
              </a:ext>
            </a:extLst>
          </p:cNvPr>
          <p:cNvSpPr>
            <a:spLocks noGrp="1" noChangeArrowheads="1"/>
          </p:cNvSpPr>
          <p:nvPr>
            <p:ph type="body" idx="1"/>
          </p:nvPr>
        </p:nvSpPr>
        <p:spPr>
          <a:noFill/>
        </p:spPr>
        <p:txBody>
          <a:bodyPr/>
          <a:lstStyle/>
          <a:p>
            <a:endParaRPr lang="en-US" altLang="en-US"/>
          </a:p>
        </p:txBody>
      </p:sp>
      <p:sp>
        <p:nvSpPr>
          <p:cNvPr id="54276" name="Slide Number Placeholder 3">
            <a:extLst>
              <a:ext uri="{FF2B5EF4-FFF2-40B4-BE49-F238E27FC236}">
                <a16:creationId xmlns:a16="http://schemas.microsoft.com/office/drawing/2014/main" id="{69D98219-1202-4FE8-8A99-0AA7586A1E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774B79-18A1-4FEF-A377-F05C14E02357}" type="slidenum">
              <a:rPr lang="en-US" altLang="en-US" smtClean="0"/>
              <a:pPr/>
              <a:t>37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8C9CCEA-F38E-4A7F-9120-4CB5ACA56A49}"/>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1F4E70BE-B68A-4DCC-8467-C4737B19F280}"/>
              </a:ext>
            </a:extLst>
          </p:cNvPr>
          <p:cNvSpPr>
            <a:spLocks noGrp="1" noChangeArrowheads="1"/>
          </p:cNvSpPr>
          <p:nvPr>
            <p:ph type="body" idx="1"/>
          </p:nvPr>
        </p:nvSpPr>
        <p:spPr>
          <a:noFill/>
        </p:spPr>
        <p:txBody>
          <a:bodyPr/>
          <a:lstStyle/>
          <a:p>
            <a:endParaRPr lang="en-US" altLang="en-US"/>
          </a:p>
        </p:txBody>
      </p:sp>
      <p:sp>
        <p:nvSpPr>
          <p:cNvPr id="50180" name="Slide Number Placeholder 3">
            <a:extLst>
              <a:ext uri="{FF2B5EF4-FFF2-40B4-BE49-F238E27FC236}">
                <a16:creationId xmlns:a16="http://schemas.microsoft.com/office/drawing/2014/main" id="{6FF6131C-3AC7-4462-BDE9-A8B798933DF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285F49-4616-4ED6-ADB5-E7D1D616B857}" type="slidenum">
              <a:rPr lang="en-US" altLang="en-US" smtClean="0"/>
              <a:pPr/>
              <a:t>38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83113A9-54D9-4408-AE81-1A15BF0A5776}"/>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DF949436-3904-4334-85B5-DB65E7E4FA7A}"/>
              </a:ext>
            </a:extLst>
          </p:cNvPr>
          <p:cNvSpPr>
            <a:spLocks noGrp="1" noChangeArrowheads="1"/>
          </p:cNvSpPr>
          <p:nvPr>
            <p:ph type="body" idx="1"/>
          </p:nvPr>
        </p:nvSpPr>
        <p:spPr>
          <a:noFill/>
        </p:spPr>
        <p:txBody>
          <a:bodyPr/>
          <a:lstStyle/>
          <a:p>
            <a:endParaRPr lang="en-US" altLang="en-US"/>
          </a:p>
        </p:txBody>
      </p:sp>
      <p:sp>
        <p:nvSpPr>
          <p:cNvPr id="58372" name="Slide Number Placeholder 3">
            <a:extLst>
              <a:ext uri="{FF2B5EF4-FFF2-40B4-BE49-F238E27FC236}">
                <a16:creationId xmlns:a16="http://schemas.microsoft.com/office/drawing/2014/main" id="{40F86AC0-6685-424A-B785-866860AC9CF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4878A1-2AAB-4B77-9965-35285D7B902C}" type="slidenum">
              <a:rPr lang="en-US" altLang="en-US" smtClean="0"/>
              <a:pPr/>
              <a:t>39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5B61EC00-1EC0-4FE4-AFF8-1F86C9BA40F6}"/>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367FE5D1-5010-4F6C-A505-E2B09416AF45}"/>
              </a:ext>
            </a:extLst>
          </p:cNvPr>
          <p:cNvSpPr>
            <a:spLocks noGrp="1" noChangeArrowheads="1"/>
          </p:cNvSpPr>
          <p:nvPr>
            <p:ph type="body" idx="1"/>
          </p:nvPr>
        </p:nvSpPr>
        <p:spPr>
          <a:noFill/>
        </p:spPr>
        <p:txBody>
          <a:bodyPr/>
          <a:lstStyle/>
          <a:p>
            <a:endParaRPr lang="en-US" altLang="en-US"/>
          </a:p>
        </p:txBody>
      </p:sp>
      <p:sp>
        <p:nvSpPr>
          <p:cNvPr id="68612" name="Slide Number Placeholder 3">
            <a:extLst>
              <a:ext uri="{FF2B5EF4-FFF2-40B4-BE49-F238E27FC236}">
                <a16:creationId xmlns:a16="http://schemas.microsoft.com/office/drawing/2014/main" id="{98387CAC-358E-40A3-A69A-A44705D63DD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165170-EDA5-4F6F-9ED2-547A2A4ACA52}" type="slidenum">
              <a:rPr lang="en-US" altLang="en-US" smtClean="0"/>
              <a:pPr/>
              <a:t>40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C4C88E6-FB0D-4163-850C-D3479F6DEBE8}"/>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A99376E4-F03E-4103-A989-3F54F13D0701}"/>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Holistic outline</a:t>
            </a:r>
          </a:p>
        </p:txBody>
      </p:sp>
    </p:spTree>
    <p:extLst>
      <p:ext uri="{BB962C8B-B14F-4D97-AF65-F5344CB8AC3E}">
        <p14:creationId xmlns:p14="http://schemas.microsoft.com/office/powerpoint/2010/main" val="298182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0643B09-6DA2-4C49-A3FA-5EFFE75A45B8}"/>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948F8E86-F0C1-4780-9041-56548CC63E08}"/>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0BEF58-97FB-40EA-A91E-6B61B9F0BDED}"/>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A686E490-3753-45BA-897D-B5B9F3FA9F23}"/>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C253FAF-9FFD-492D-B243-39837FCC027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321A222-FDED-4AC9-B4D6-14C423113188}"/>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2AFC8807-C892-4B9D-BEB9-4F04FD23FF38}"/>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5FC36969-10D3-4B34-B653-AB712722D1E7}"/>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17242ED-8E8A-4D33-A0CB-0154AEC7682C}"/>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F4128904-C736-4AF0-84CB-D6C5927181BF}"/>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C2E92EE-6618-4BDE-B4B6-B28509E82854}"/>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2E4469E9-3C99-44FB-AB70-865D8AAE8C62}"/>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ED3B148-0664-4AAD-B871-E852AF0A2335}"/>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DF218450-5775-45C2-BF5B-456DFAF3780F}"/>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9"/>
        <p:cNvGrpSpPr/>
        <p:nvPr/>
      </p:nvGrpSpPr>
      <p:grpSpPr>
        <a:xfrm>
          <a:off x="0" y="0"/>
          <a:ext cx="0" cy="0"/>
          <a:chOff x="0" y="0"/>
          <a:chExt cx="0" cy="0"/>
        </a:xfrm>
      </p:grpSpPr>
      <p:sp>
        <p:nvSpPr>
          <p:cNvPr id="190" name="Google Shape;190;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F3F3F"/>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3F3F3F"/>
              </a:buClr>
              <a:buSzPts val="2400"/>
              <a:buNone/>
              <a:defRPr sz="2400"/>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2" name="Google Shape;19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99748BEB-8133-418A-AFF4-22BC18736CB8}"/>
              </a:ext>
            </a:extLst>
          </p:cNvPr>
          <p:cNvSpPr>
            <a:spLocks noGrp="1" noChangeArrowheads="1"/>
          </p:cNvSpPr>
          <p:nvPr>
            <p:ph type="ftr" sz="quarter" idx="10"/>
          </p:nvPr>
        </p:nvSpPr>
        <p:spPr>
          <a:ln/>
        </p:spPr>
        <p:txBody>
          <a:bodyPr/>
          <a:lstStyle>
            <a:lvl1pPr>
              <a:defRPr/>
            </a:lvl1pPr>
          </a:lstStyle>
          <a:p>
            <a:pPr>
              <a:defRPr/>
            </a:pPr>
            <a:r>
              <a:rPr lang="en-US"/>
              <a:t>© HARVARD Maintenance. All Rights Reserved. Confidential</a:t>
            </a:r>
          </a:p>
        </p:txBody>
      </p:sp>
    </p:spTree>
    <p:extLst>
      <p:ext uri="{BB962C8B-B14F-4D97-AF65-F5344CB8AC3E}">
        <p14:creationId xmlns:p14="http://schemas.microsoft.com/office/powerpoint/2010/main" val="11221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
        <p:cNvGrpSpPr/>
        <p:nvPr/>
      </p:nvGrpSpPr>
      <p:grpSpPr>
        <a:xfrm>
          <a:off x="0" y="0"/>
          <a:ext cx="0" cy="0"/>
          <a:chOff x="0" y="0"/>
          <a:chExt cx="0" cy="0"/>
        </a:xfrm>
      </p:grpSpPr>
      <p:sp>
        <p:nvSpPr>
          <p:cNvPr id="196" name="Google Shape;196;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8" name="Google Shape;19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1"/>
        <p:cNvGrpSpPr/>
        <p:nvPr/>
      </p:nvGrpSpPr>
      <p:grpSpPr>
        <a:xfrm>
          <a:off x="0" y="0"/>
          <a:ext cx="0" cy="0"/>
          <a:chOff x="0" y="0"/>
          <a:chExt cx="0" cy="0"/>
        </a:xfrm>
      </p:grpSpPr>
      <p:sp>
        <p:nvSpPr>
          <p:cNvPr id="202" name="Google Shape;202;p38"/>
          <p:cNvSpPr txBox="1">
            <a:spLocks noGrp="1"/>
          </p:cNvSpPr>
          <p:nvPr>
            <p:ph type="title"/>
          </p:nvPr>
        </p:nvSpPr>
        <p:spPr>
          <a:xfrm>
            <a:off x="783173" y="362679"/>
            <a:ext cx="9381565" cy="10021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8"/>
          <p:cNvSpPr txBox="1">
            <a:spLocks noGrp="1"/>
          </p:cNvSpPr>
          <p:nvPr>
            <p:ph type="body" idx="1"/>
          </p:nvPr>
        </p:nvSpPr>
        <p:spPr>
          <a:xfrm>
            <a:off x="827690" y="1530127"/>
            <a:ext cx="5181600" cy="46468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38"/>
          <p:cNvSpPr txBox="1">
            <a:spLocks noGrp="1"/>
          </p:cNvSpPr>
          <p:nvPr>
            <p:ph type="body" idx="2"/>
          </p:nvPr>
        </p:nvSpPr>
        <p:spPr>
          <a:xfrm>
            <a:off x="6161690" y="1530127"/>
            <a:ext cx="5181600" cy="46468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783173" y="362679"/>
            <a:ext cx="9381565" cy="10021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3"/>
        <p:cNvGrpSpPr/>
        <p:nvPr/>
      </p:nvGrpSpPr>
      <p:grpSpPr>
        <a:xfrm>
          <a:off x="0" y="0"/>
          <a:ext cx="0" cy="0"/>
          <a:chOff x="0" y="0"/>
          <a:chExt cx="0" cy="0"/>
        </a:xfrm>
      </p:grpSpPr>
      <p:sp>
        <p:nvSpPr>
          <p:cNvPr id="214" name="Google Shape;21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F3F3F"/>
              </a:buClr>
              <a:buSzPts val="3200"/>
              <a:buChar char="•"/>
              <a:defRPr sz="3200"/>
            </a:lvl1pPr>
            <a:lvl2pPr marL="914400" lvl="1" indent="-406400" algn="l">
              <a:lnSpc>
                <a:spcPct val="90000"/>
              </a:lnSpc>
              <a:spcBef>
                <a:spcPts val="500"/>
              </a:spcBef>
              <a:spcAft>
                <a:spcPts val="0"/>
              </a:spcAft>
              <a:buClr>
                <a:srgbClr val="3F3F3F"/>
              </a:buClr>
              <a:buSzPts val="2800"/>
              <a:buChar char="•"/>
              <a:defRPr sz="2800"/>
            </a:lvl2pPr>
            <a:lvl3pPr marL="1371600" lvl="2" indent="-381000" algn="l">
              <a:lnSpc>
                <a:spcPct val="90000"/>
              </a:lnSpc>
              <a:spcBef>
                <a:spcPts val="500"/>
              </a:spcBef>
              <a:spcAft>
                <a:spcPts val="0"/>
              </a:spcAft>
              <a:buClr>
                <a:srgbClr val="3F3F3F"/>
              </a:buClr>
              <a:buSzPts val="2400"/>
              <a:buChar char="•"/>
              <a:defRPr sz="2400"/>
            </a:lvl3pPr>
            <a:lvl4pPr marL="1828800" lvl="3" indent="-355600" algn="l">
              <a:lnSpc>
                <a:spcPct val="90000"/>
              </a:lnSpc>
              <a:spcBef>
                <a:spcPts val="500"/>
              </a:spcBef>
              <a:spcAft>
                <a:spcPts val="0"/>
              </a:spcAft>
              <a:buClr>
                <a:srgbClr val="3F3F3F"/>
              </a:buClr>
              <a:buSzPts val="2000"/>
              <a:buChar char="•"/>
              <a:defRPr sz="20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0" name="Google Shape;220;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1" name="Google Shape;22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4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3F3F3F"/>
              </a:buClr>
              <a:buSzPts val="3200"/>
              <a:buFont typeface="Arial"/>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7" name="Google Shape;227;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8" name="Google Shape;22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p43"/>
          <p:cNvSpPr txBox="1">
            <a:spLocks noGrp="1"/>
          </p:cNvSpPr>
          <p:nvPr>
            <p:ph type="title"/>
          </p:nvPr>
        </p:nvSpPr>
        <p:spPr>
          <a:xfrm>
            <a:off x="783173" y="362679"/>
            <a:ext cx="9381565" cy="10021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43"/>
          <p:cNvSpPr txBox="1">
            <a:spLocks noGrp="1"/>
          </p:cNvSpPr>
          <p:nvPr>
            <p:ph type="body" idx="1"/>
          </p:nvPr>
        </p:nvSpPr>
        <p:spPr>
          <a:xfrm rot="5400000">
            <a:off x="3127309" y="-823301"/>
            <a:ext cx="4693294" cy="93815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Google Shape;238;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13"/>
          <p:cNvSpPr txBox="1">
            <a:spLocks noGrp="1"/>
          </p:cNvSpPr>
          <p:nvPr>
            <p:ph type="title"/>
          </p:nvPr>
        </p:nvSpPr>
        <p:spPr>
          <a:xfrm>
            <a:off x="783173" y="362679"/>
            <a:ext cx="9381565" cy="100219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2800"/>
              <a:buFont typeface="Calibri"/>
              <a:buNone/>
              <a:defRPr sz="2800" b="1"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7" name="Google Shape;167;p13"/>
          <p:cNvSpPr txBox="1">
            <a:spLocks noGrp="1"/>
          </p:cNvSpPr>
          <p:nvPr>
            <p:ph type="body" idx="1"/>
          </p:nvPr>
        </p:nvSpPr>
        <p:spPr>
          <a:xfrm>
            <a:off x="783173" y="1520835"/>
            <a:ext cx="9381565" cy="4693294"/>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rgbClr val="3F3F3F"/>
              </a:buClr>
              <a:buSzPts val="2200"/>
              <a:buFont typeface="Arial"/>
              <a:buChar char="•"/>
              <a:defRPr sz="2200" b="0" i="0" u="none" strike="noStrike" cap="none">
                <a:solidFill>
                  <a:srgbClr val="3F3F3F"/>
                </a:solidFill>
                <a:latin typeface="Calibri"/>
                <a:ea typeface="Calibri"/>
                <a:cs typeface="Calibri"/>
                <a:sym typeface="Calibri"/>
              </a:defRPr>
            </a:lvl1pPr>
            <a:lvl2pPr marL="914400" marR="0" lvl="1" indent="-368300" algn="l"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Calibri"/>
                <a:ea typeface="Calibri"/>
                <a:cs typeface="Calibri"/>
                <a:sym typeface="Calibri"/>
              </a:defRPr>
            </a:lvl2pPr>
            <a:lvl3pPr marL="1371600" marR="0" lvl="2" indent="-368300" algn="l"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Calibri"/>
                <a:ea typeface="Calibri"/>
                <a:cs typeface="Calibri"/>
                <a:sym typeface="Calibri"/>
              </a:defRPr>
            </a:lvl3pPr>
            <a:lvl4pPr marL="1828800" marR="0" lvl="3" indent="-368300" algn="l"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Calibri"/>
                <a:ea typeface="Calibri"/>
                <a:cs typeface="Calibri"/>
                <a:sym typeface="Calibri"/>
              </a:defRPr>
            </a:lvl4pPr>
            <a:lvl5pPr marL="2286000" marR="0" lvl="4" indent="-368300" algn="l"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9" name="Google Shape;16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0" name="Google Shape;17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1" name="Google Shape;171;p13"/>
          <p:cNvPicPr preferRelativeResize="0"/>
          <p:nvPr/>
        </p:nvPicPr>
        <p:blipFill rotWithShape="1">
          <a:blip r:embed="rId12">
            <a:alphaModFix/>
          </a:blip>
          <a:srcRect/>
          <a:stretch/>
        </p:blipFill>
        <p:spPr>
          <a:xfrm>
            <a:off x="-31530" y="7452"/>
            <a:ext cx="1346200" cy="457200"/>
          </a:xfrm>
          <a:prstGeom prst="rect">
            <a:avLst/>
          </a:prstGeom>
          <a:noFill/>
          <a:ln>
            <a:noFill/>
          </a:ln>
        </p:spPr>
      </p:pic>
      <p:pic>
        <p:nvPicPr>
          <p:cNvPr id="172" name="Google Shape;172;p13"/>
          <p:cNvPicPr preferRelativeResize="0"/>
          <p:nvPr/>
        </p:nvPicPr>
        <p:blipFill rotWithShape="1">
          <a:blip r:embed="rId13">
            <a:alphaModFix/>
          </a:blip>
          <a:srcRect/>
          <a:stretch/>
        </p:blipFill>
        <p:spPr>
          <a:xfrm>
            <a:off x="0" y="6725901"/>
            <a:ext cx="12192000" cy="139700"/>
          </a:xfrm>
          <a:prstGeom prst="rect">
            <a:avLst/>
          </a:prstGeom>
          <a:noFill/>
          <a:ln>
            <a:noFill/>
          </a:ln>
        </p:spPr>
      </p:pic>
      <p:pic>
        <p:nvPicPr>
          <p:cNvPr id="173" name="Google Shape;173;p13"/>
          <p:cNvPicPr preferRelativeResize="0"/>
          <p:nvPr/>
        </p:nvPicPr>
        <p:blipFill rotWithShape="1">
          <a:blip r:embed="rId14">
            <a:alphaModFix/>
          </a:blip>
          <a:srcRect t="80823" b="-361"/>
          <a:stretch/>
        </p:blipFill>
        <p:spPr>
          <a:xfrm>
            <a:off x="10071100" y="5303520"/>
            <a:ext cx="2120900" cy="12801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hyperlink" Target="https://www.ibiweb.org/illness-related-lost-productivity-costs-employers-530b/" TargetMode="External"/><Relationship Id="rId4" Type="http://schemas.openxmlformats.org/officeDocument/2006/relationships/hyperlink" Target="https://www.libertymutualgroup.com/about-lm/news/documents/2019-workplace-safety-index.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mailto:Jlee@buddgroup.com"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30.jpe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33" Type="http://schemas.openxmlformats.org/officeDocument/2006/relationships/image" Target="../media/image37.png"/><Relationship Id="rId38" Type="http://schemas.openxmlformats.org/officeDocument/2006/relationships/image" Target="../media/image42.png"/><Relationship Id="rId2" Type="http://schemas.openxmlformats.org/officeDocument/2006/relationships/image" Target="../media/image6.jpeg"/><Relationship Id="rId16" Type="http://schemas.openxmlformats.org/officeDocument/2006/relationships/image" Target="../media/image20.jpeg"/><Relationship Id="rId20" Type="http://schemas.openxmlformats.org/officeDocument/2006/relationships/image" Target="../media/image24.jpeg"/><Relationship Id="rId29" Type="http://schemas.openxmlformats.org/officeDocument/2006/relationships/image" Target="../media/image33.jpeg"/><Relationship Id="rId1" Type="http://schemas.openxmlformats.org/officeDocument/2006/relationships/slideLayout" Target="../slideLayouts/slideLayout10.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jpe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5" Type="http://schemas.openxmlformats.org/officeDocument/2006/relationships/image" Target="../media/image9.pn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36" Type="http://schemas.openxmlformats.org/officeDocument/2006/relationships/image" Target="../media/image40.png"/><Relationship Id="rId10" Type="http://schemas.openxmlformats.org/officeDocument/2006/relationships/image" Target="../media/image14.jpeg"/><Relationship Id="rId19" Type="http://schemas.openxmlformats.org/officeDocument/2006/relationships/image" Target="../media/image23.jpeg"/><Relationship Id="rId31" Type="http://schemas.openxmlformats.org/officeDocument/2006/relationships/image" Target="../media/image35.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 Id="rId27" Type="http://schemas.openxmlformats.org/officeDocument/2006/relationships/image" Target="../media/image31.jpeg"/><Relationship Id="rId30" Type="http://schemas.openxmlformats.org/officeDocument/2006/relationships/image" Target="../media/image34.jpeg"/><Relationship Id="rId35" Type="http://schemas.openxmlformats.org/officeDocument/2006/relationships/image" Target="../media/image39.png"/><Relationship Id="rId8" Type="http://schemas.openxmlformats.org/officeDocument/2006/relationships/image" Target="../media/image12.jpeg"/><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D7FDB27-97AA-4055-A639-BE541C17C8FA}"/>
              </a:ext>
            </a:extLst>
          </p:cNvPr>
          <p:cNvSpPr>
            <a:spLocks noGrp="1" noChangeArrowheads="1"/>
          </p:cNvSpPr>
          <p:nvPr>
            <p:ph type="ctrTitle"/>
          </p:nvPr>
        </p:nvSpPr>
        <p:spPr>
          <a:xfrm>
            <a:off x="1863172" y="2818806"/>
            <a:ext cx="8288098" cy="1470025"/>
          </a:xfrm>
        </p:spPr>
        <p:txBody>
          <a:bodyPr>
            <a:noAutofit/>
          </a:bodyPr>
          <a:lstStyle/>
          <a:p>
            <a:pPr algn="ctr"/>
            <a:r>
              <a:rPr lang="en-US" altLang="en-US" sz="4400" dirty="0">
                <a:solidFill>
                  <a:srgbClr val="9E0000"/>
                </a:solidFill>
              </a:rPr>
              <a:t>People</a:t>
            </a:r>
            <a:br>
              <a:rPr lang="en-US" altLang="en-US" sz="4400" dirty="0">
                <a:solidFill>
                  <a:srgbClr val="9E0000"/>
                </a:solidFill>
              </a:rPr>
            </a:br>
            <a:r>
              <a:rPr lang="en-US" altLang="en-US" sz="4400" dirty="0">
                <a:solidFill>
                  <a:srgbClr val="9E0000"/>
                </a:solidFill>
              </a:rPr>
              <a:t>Our Buildings Greatest Asset</a:t>
            </a:r>
          </a:p>
        </p:txBody>
      </p:sp>
      <p:sp>
        <p:nvSpPr>
          <p:cNvPr id="7171" name="Rectangle 3">
            <a:extLst>
              <a:ext uri="{FF2B5EF4-FFF2-40B4-BE49-F238E27FC236}">
                <a16:creationId xmlns:a16="http://schemas.microsoft.com/office/drawing/2014/main" id="{99BA1964-5F74-48C9-8228-887631139AF5}"/>
              </a:ext>
            </a:extLst>
          </p:cNvPr>
          <p:cNvSpPr>
            <a:spLocks noGrp="1" noChangeArrowheads="1"/>
          </p:cNvSpPr>
          <p:nvPr>
            <p:ph type="subTitle" idx="1"/>
          </p:nvPr>
        </p:nvSpPr>
        <p:spPr>
          <a:xfrm>
            <a:off x="2594413" y="4288831"/>
            <a:ext cx="6825615" cy="1752600"/>
          </a:xfrm>
        </p:spPr>
        <p:txBody>
          <a:bodyPr>
            <a:normAutofit/>
          </a:bodyPr>
          <a:lstStyle/>
          <a:p>
            <a:r>
              <a:rPr lang="en-US" altLang="en-US" sz="1600" dirty="0">
                <a:solidFill>
                  <a:srgbClr val="9E0000"/>
                </a:solidFill>
              </a:rPr>
              <a:t>March 10, 2022</a:t>
            </a:r>
          </a:p>
        </p:txBody>
      </p:sp>
      <p:pic>
        <p:nvPicPr>
          <p:cNvPr id="2" name="Picture 1">
            <a:extLst>
              <a:ext uri="{FF2B5EF4-FFF2-40B4-BE49-F238E27FC236}">
                <a16:creationId xmlns:a16="http://schemas.microsoft.com/office/drawing/2014/main" id="{79A0BE6D-187D-483C-9991-E699CC4F04F9}"/>
              </a:ext>
            </a:extLst>
          </p:cNvPr>
          <p:cNvPicPr>
            <a:picLocks noChangeAspect="1"/>
          </p:cNvPicPr>
          <p:nvPr/>
        </p:nvPicPr>
        <p:blipFill>
          <a:blip r:embed="rId2"/>
          <a:stretch>
            <a:fillRect/>
          </a:stretch>
        </p:blipFill>
        <p:spPr>
          <a:xfrm>
            <a:off x="3543062" y="1402673"/>
            <a:ext cx="5105875" cy="9930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3D427-D51A-4E96-801C-DF6D70CFC613}"/>
              </a:ext>
            </a:extLst>
          </p:cNvPr>
          <p:cNvPicPr>
            <a:picLocks noChangeAspect="1"/>
          </p:cNvPicPr>
          <p:nvPr/>
        </p:nvPicPr>
        <p:blipFill rotWithShape="1">
          <a:blip r:embed="rId2"/>
          <a:srcRect l="29417" t="24874" r="10500" b="55449"/>
          <a:stretch/>
        </p:blipFill>
        <p:spPr>
          <a:xfrm>
            <a:off x="2190910" y="1864311"/>
            <a:ext cx="7325360" cy="1349405"/>
          </a:xfrm>
          <a:prstGeom prst="rect">
            <a:avLst/>
          </a:prstGeom>
        </p:spPr>
      </p:pic>
      <p:sp>
        <p:nvSpPr>
          <p:cNvPr id="5" name="Title 1">
            <a:extLst>
              <a:ext uri="{FF2B5EF4-FFF2-40B4-BE49-F238E27FC236}">
                <a16:creationId xmlns:a16="http://schemas.microsoft.com/office/drawing/2014/main" id="{8483765A-9AE9-4EF8-849C-AD3249E68728}"/>
              </a:ext>
            </a:extLst>
          </p:cNvPr>
          <p:cNvSpPr>
            <a:spLocks noGrp="1"/>
          </p:cNvSpPr>
          <p:nvPr>
            <p:ph type="title"/>
          </p:nvPr>
        </p:nvSpPr>
        <p:spPr>
          <a:xfrm>
            <a:off x="1600526" y="321630"/>
            <a:ext cx="9381565" cy="1002199"/>
          </a:xfrm>
        </p:spPr>
        <p:txBody>
          <a:bodyPr/>
          <a:lstStyle/>
          <a:p>
            <a:r>
              <a:rPr lang="en-US" dirty="0">
                <a:solidFill>
                  <a:srgbClr val="9E0000"/>
                </a:solidFill>
              </a:rPr>
              <a:t>Foundations of a Healthy Building</a:t>
            </a:r>
          </a:p>
        </p:txBody>
      </p:sp>
      <p:pic>
        <p:nvPicPr>
          <p:cNvPr id="2" name="Picture 1">
            <a:extLst>
              <a:ext uri="{FF2B5EF4-FFF2-40B4-BE49-F238E27FC236}">
                <a16:creationId xmlns:a16="http://schemas.microsoft.com/office/drawing/2014/main" id="{62FB7B22-BB68-471F-BAB4-2272E8EAF180}"/>
              </a:ext>
            </a:extLst>
          </p:cNvPr>
          <p:cNvPicPr>
            <a:picLocks noChangeAspect="1"/>
          </p:cNvPicPr>
          <p:nvPr/>
        </p:nvPicPr>
        <p:blipFill>
          <a:blip r:embed="rId3"/>
          <a:stretch>
            <a:fillRect/>
          </a:stretch>
        </p:blipFill>
        <p:spPr>
          <a:xfrm>
            <a:off x="542710" y="450842"/>
            <a:ext cx="932769" cy="743776"/>
          </a:xfrm>
          <a:prstGeom prst="rect">
            <a:avLst/>
          </a:prstGeom>
        </p:spPr>
      </p:pic>
      <p:sp>
        <p:nvSpPr>
          <p:cNvPr id="3" name="Rectangle 2">
            <a:extLst>
              <a:ext uri="{FF2B5EF4-FFF2-40B4-BE49-F238E27FC236}">
                <a16:creationId xmlns:a16="http://schemas.microsoft.com/office/drawing/2014/main" id="{BB4BCCEB-7EF6-4768-A8A8-170F6DD48BA2}"/>
              </a:ext>
            </a:extLst>
          </p:cNvPr>
          <p:cNvSpPr/>
          <p:nvPr/>
        </p:nvSpPr>
        <p:spPr>
          <a:xfrm>
            <a:off x="2580441" y="3428999"/>
            <a:ext cx="2994735" cy="2462213"/>
          </a:xfrm>
          <a:prstGeom prst="rect">
            <a:avLst/>
          </a:prstGeom>
          <a:solidFill>
            <a:schemeClr val="bg1">
              <a:lumMod val="85000"/>
            </a:schemeClr>
          </a:solidFill>
        </p:spPr>
        <p:txBody>
          <a:bodyPr wrap="square">
            <a:spAutoFit/>
          </a:bodyPr>
          <a:lstStyle/>
          <a:p>
            <a:pPr algn="ctr"/>
            <a:r>
              <a:rPr lang="en-US" dirty="0">
                <a:solidFill>
                  <a:srgbClr val="002060"/>
                </a:solidFill>
                <a:latin typeface="proxima-nova"/>
              </a:rPr>
              <a:t>Workplace health, safety, and security programs improve quality of life for your employees, but they also improve your business’s bottom line. Liberty Mutual Insurance maintains a public </a:t>
            </a:r>
            <a:r>
              <a:rPr lang="en-US" dirty="0">
                <a:solidFill>
                  <a:srgbClr val="002060"/>
                </a:solidFill>
                <a:latin typeface="proxima-nova"/>
                <a:hlinkClick r:id="rId4">
                  <a:extLst>
                    <a:ext uri="{A12FA001-AC4F-418D-AE19-62706E023703}">
                      <ahyp:hlinkClr xmlns:ahyp="http://schemas.microsoft.com/office/drawing/2018/hyperlinkcolor" val="tx"/>
                    </a:ext>
                  </a:extLst>
                </a:hlinkClick>
              </a:rPr>
              <a:t>Workplace Safety Index</a:t>
            </a:r>
            <a:r>
              <a:rPr lang="en-US" dirty="0">
                <a:solidFill>
                  <a:srgbClr val="002060"/>
                </a:solidFill>
                <a:latin typeface="proxima-nova"/>
              </a:rPr>
              <a:t>, last updated in 2018, where they track injury trends. They found that nonfatal workplace injuries caused nearly $60 billion in direct U.S. worker compensation costs that year.</a:t>
            </a:r>
            <a:endParaRPr lang="en-US" dirty="0">
              <a:solidFill>
                <a:srgbClr val="002060"/>
              </a:solidFill>
            </a:endParaRPr>
          </a:p>
        </p:txBody>
      </p:sp>
      <p:sp>
        <p:nvSpPr>
          <p:cNvPr id="6" name="Rectangle 5">
            <a:extLst>
              <a:ext uri="{FF2B5EF4-FFF2-40B4-BE49-F238E27FC236}">
                <a16:creationId xmlns:a16="http://schemas.microsoft.com/office/drawing/2014/main" id="{887880B7-5D36-420A-A4C7-4F1375380CE8}"/>
              </a:ext>
            </a:extLst>
          </p:cNvPr>
          <p:cNvSpPr/>
          <p:nvPr/>
        </p:nvSpPr>
        <p:spPr>
          <a:xfrm>
            <a:off x="6078244" y="3429000"/>
            <a:ext cx="2994736" cy="2462213"/>
          </a:xfrm>
          <a:prstGeom prst="rect">
            <a:avLst/>
          </a:prstGeom>
          <a:solidFill>
            <a:schemeClr val="bg1">
              <a:lumMod val="85000"/>
            </a:schemeClr>
          </a:solidFill>
        </p:spPr>
        <p:txBody>
          <a:bodyPr wrap="square">
            <a:spAutoFit/>
          </a:bodyPr>
          <a:lstStyle/>
          <a:p>
            <a:pPr algn="ctr"/>
            <a:r>
              <a:rPr lang="en-US" dirty="0">
                <a:solidFill>
                  <a:srgbClr val="002060"/>
                </a:solidFill>
                <a:latin typeface="proxima-nova"/>
              </a:rPr>
              <a:t>U.S. businesses lose over 1.4 billion work days of productivity every year due to “absence and impaired performance,” according to the </a:t>
            </a:r>
            <a:r>
              <a:rPr lang="en-US" dirty="0">
                <a:solidFill>
                  <a:srgbClr val="002060"/>
                </a:solidFill>
                <a:latin typeface="proxima-nova"/>
                <a:hlinkClick r:id="rId5">
                  <a:extLst>
                    <a:ext uri="{A12FA001-AC4F-418D-AE19-62706E023703}">
                      <ahyp:hlinkClr xmlns:ahyp="http://schemas.microsoft.com/office/drawing/2018/hyperlinkcolor" val="tx"/>
                    </a:ext>
                  </a:extLst>
                </a:hlinkClick>
              </a:rPr>
              <a:t>Integrated Benefits Institute (IBI)</a:t>
            </a:r>
            <a:r>
              <a:rPr lang="en-US" dirty="0">
                <a:solidFill>
                  <a:srgbClr val="002060"/>
                </a:solidFill>
                <a:latin typeface="proxima-nova"/>
              </a:rPr>
              <a:t>, which IBI estimates is roughly equivalent to $500 billion annually. Keeping your employees healthy and at work isn’t just the right thing to do, it can also drastically improve your bottom line.</a:t>
            </a:r>
            <a:endParaRPr lang="en-US" dirty="0">
              <a:solidFill>
                <a:srgbClr val="002060"/>
              </a:solidFill>
            </a:endParaRPr>
          </a:p>
        </p:txBody>
      </p:sp>
    </p:spTree>
    <p:extLst>
      <p:ext uri="{BB962C8B-B14F-4D97-AF65-F5344CB8AC3E}">
        <p14:creationId xmlns:p14="http://schemas.microsoft.com/office/powerpoint/2010/main" val="411883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51B1-F5B5-4482-B881-75E26618EBBC}"/>
              </a:ext>
            </a:extLst>
          </p:cNvPr>
          <p:cNvSpPr>
            <a:spLocks noGrp="1"/>
          </p:cNvSpPr>
          <p:nvPr>
            <p:ph type="title"/>
          </p:nvPr>
        </p:nvSpPr>
        <p:spPr>
          <a:xfrm>
            <a:off x="1731412" y="318708"/>
            <a:ext cx="9381565" cy="1002199"/>
          </a:xfrm>
        </p:spPr>
        <p:txBody>
          <a:bodyPr/>
          <a:lstStyle/>
          <a:p>
            <a:r>
              <a:rPr lang="en-US" dirty="0">
                <a:solidFill>
                  <a:srgbClr val="9E0000"/>
                </a:solidFill>
              </a:rPr>
              <a:t>Foundations of a Healthy Building</a:t>
            </a:r>
          </a:p>
        </p:txBody>
      </p:sp>
      <p:pic>
        <p:nvPicPr>
          <p:cNvPr id="4" name="Picture 3">
            <a:extLst>
              <a:ext uri="{FF2B5EF4-FFF2-40B4-BE49-F238E27FC236}">
                <a16:creationId xmlns:a16="http://schemas.microsoft.com/office/drawing/2014/main" id="{0B2444EE-5D7E-4B1F-99BA-DE09093C7C21}"/>
              </a:ext>
            </a:extLst>
          </p:cNvPr>
          <p:cNvPicPr>
            <a:picLocks noChangeAspect="1"/>
          </p:cNvPicPr>
          <p:nvPr/>
        </p:nvPicPr>
        <p:blipFill rotWithShape="1">
          <a:blip r:embed="rId2"/>
          <a:srcRect l="30500" t="64444" r="13500" b="14963"/>
          <a:stretch/>
        </p:blipFill>
        <p:spPr>
          <a:xfrm>
            <a:off x="2647962" y="1866410"/>
            <a:ext cx="8301085" cy="1717040"/>
          </a:xfrm>
          <a:prstGeom prst="rect">
            <a:avLst/>
          </a:prstGeom>
        </p:spPr>
      </p:pic>
      <p:pic>
        <p:nvPicPr>
          <p:cNvPr id="5" name="Picture 4">
            <a:extLst>
              <a:ext uri="{FF2B5EF4-FFF2-40B4-BE49-F238E27FC236}">
                <a16:creationId xmlns:a16="http://schemas.microsoft.com/office/drawing/2014/main" id="{91C38B92-F154-46EC-9AA6-E4C4AF532A76}"/>
              </a:ext>
            </a:extLst>
          </p:cNvPr>
          <p:cNvPicPr>
            <a:picLocks noChangeAspect="1"/>
          </p:cNvPicPr>
          <p:nvPr/>
        </p:nvPicPr>
        <p:blipFill rotWithShape="1">
          <a:blip r:embed="rId3"/>
          <a:srcRect r="4608" b="50000"/>
          <a:stretch/>
        </p:blipFill>
        <p:spPr>
          <a:xfrm>
            <a:off x="2647962" y="3759774"/>
            <a:ext cx="7712279" cy="1823968"/>
          </a:xfrm>
          <a:prstGeom prst="rect">
            <a:avLst/>
          </a:prstGeom>
        </p:spPr>
      </p:pic>
      <p:pic>
        <p:nvPicPr>
          <p:cNvPr id="6" name="Picture 5">
            <a:extLst>
              <a:ext uri="{FF2B5EF4-FFF2-40B4-BE49-F238E27FC236}">
                <a16:creationId xmlns:a16="http://schemas.microsoft.com/office/drawing/2014/main" id="{8AE4ECB9-304F-48AF-B64E-EBC833F6A986}"/>
              </a:ext>
            </a:extLst>
          </p:cNvPr>
          <p:cNvPicPr>
            <a:picLocks noChangeAspect="1"/>
          </p:cNvPicPr>
          <p:nvPr/>
        </p:nvPicPr>
        <p:blipFill rotWithShape="1">
          <a:blip r:embed="rId4"/>
          <a:srcRect l="72750" t="64149" r="11667" b="16889"/>
          <a:stretch/>
        </p:blipFill>
        <p:spPr>
          <a:xfrm>
            <a:off x="9836822" y="411846"/>
            <a:ext cx="1899920" cy="1300480"/>
          </a:xfrm>
          <a:prstGeom prst="rect">
            <a:avLst/>
          </a:prstGeom>
        </p:spPr>
      </p:pic>
      <p:pic>
        <p:nvPicPr>
          <p:cNvPr id="7" name="Picture 6">
            <a:extLst>
              <a:ext uri="{FF2B5EF4-FFF2-40B4-BE49-F238E27FC236}">
                <a16:creationId xmlns:a16="http://schemas.microsoft.com/office/drawing/2014/main" id="{CD6C569B-7E09-4958-91B6-82A5631A60BC}"/>
              </a:ext>
            </a:extLst>
          </p:cNvPr>
          <p:cNvPicPr>
            <a:picLocks noChangeAspect="1"/>
          </p:cNvPicPr>
          <p:nvPr/>
        </p:nvPicPr>
        <p:blipFill rotWithShape="1">
          <a:blip r:embed="rId4"/>
          <a:srcRect l="35500" t="28933" r="48917" b="54519"/>
          <a:stretch/>
        </p:blipFill>
        <p:spPr>
          <a:xfrm>
            <a:off x="455257" y="3756170"/>
            <a:ext cx="1899920" cy="1134890"/>
          </a:xfrm>
          <a:prstGeom prst="rect">
            <a:avLst/>
          </a:prstGeom>
        </p:spPr>
      </p:pic>
      <p:pic>
        <p:nvPicPr>
          <p:cNvPr id="8" name="Picture 7">
            <a:extLst>
              <a:ext uri="{FF2B5EF4-FFF2-40B4-BE49-F238E27FC236}">
                <a16:creationId xmlns:a16="http://schemas.microsoft.com/office/drawing/2014/main" id="{AB1BF241-0A36-4EAF-AD75-E5C2AE1F1A27}"/>
              </a:ext>
            </a:extLst>
          </p:cNvPr>
          <p:cNvPicPr>
            <a:picLocks noChangeAspect="1"/>
          </p:cNvPicPr>
          <p:nvPr/>
        </p:nvPicPr>
        <p:blipFill rotWithShape="1">
          <a:blip r:embed="rId5"/>
          <a:srcRect l="72084" t="63330" r="12333" b="10074"/>
          <a:stretch/>
        </p:blipFill>
        <p:spPr>
          <a:xfrm>
            <a:off x="447040" y="1628016"/>
            <a:ext cx="1899920" cy="1823968"/>
          </a:xfrm>
          <a:prstGeom prst="rect">
            <a:avLst/>
          </a:prstGeom>
        </p:spPr>
      </p:pic>
      <p:pic>
        <p:nvPicPr>
          <p:cNvPr id="9" name="Picture 8">
            <a:extLst>
              <a:ext uri="{FF2B5EF4-FFF2-40B4-BE49-F238E27FC236}">
                <a16:creationId xmlns:a16="http://schemas.microsoft.com/office/drawing/2014/main" id="{2CCAA2EF-4973-47EB-A78D-2B38B6DC766A}"/>
              </a:ext>
            </a:extLst>
          </p:cNvPr>
          <p:cNvPicPr>
            <a:picLocks noChangeAspect="1"/>
          </p:cNvPicPr>
          <p:nvPr/>
        </p:nvPicPr>
        <p:blipFill rotWithShape="1">
          <a:blip r:embed="rId6"/>
          <a:srcRect l="35500" t="27408" r="39000" b="53333"/>
          <a:stretch/>
        </p:blipFill>
        <p:spPr>
          <a:xfrm>
            <a:off x="241274" y="5195246"/>
            <a:ext cx="3063865" cy="1301642"/>
          </a:xfrm>
          <a:prstGeom prst="rect">
            <a:avLst/>
          </a:prstGeom>
        </p:spPr>
      </p:pic>
      <p:pic>
        <p:nvPicPr>
          <p:cNvPr id="3" name="Picture 2">
            <a:extLst>
              <a:ext uri="{FF2B5EF4-FFF2-40B4-BE49-F238E27FC236}">
                <a16:creationId xmlns:a16="http://schemas.microsoft.com/office/drawing/2014/main" id="{8CA8CF59-98D2-45F2-9629-1B76D48F9BE2}"/>
              </a:ext>
            </a:extLst>
          </p:cNvPr>
          <p:cNvPicPr>
            <a:picLocks noChangeAspect="1"/>
          </p:cNvPicPr>
          <p:nvPr/>
        </p:nvPicPr>
        <p:blipFill>
          <a:blip r:embed="rId7"/>
          <a:stretch>
            <a:fillRect/>
          </a:stretch>
        </p:blipFill>
        <p:spPr>
          <a:xfrm>
            <a:off x="547558" y="451809"/>
            <a:ext cx="928680" cy="740618"/>
          </a:xfrm>
          <a:prstGeom prst="rect">
            <a:avLst/>
          </a:prstGeom>
        </p:spPr>
      </p:pic>
    </p:spTree>
    <p:extLst>
      <p:ext uri="{BB962C8B-B14F-4D97-AF65-F5344CB8AC3E}">
        <p14:creationId xmlns:p14="http://schemas.microsoft.com/office/powerpoint/2010/main" val="38472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E6411-AD57-4009-8259-B9BC6C4E1385}"/>
              </a:ext>
            </a:extLst>
          </p:cNvPr>
          <p:cNvPicPr>
            <a:picLocks noChangeAspect="1"/>
          </p:cNvPicPr>
          <p:nvPr/>
        </p:nvPicPr>
        <p:blipFill rotWithShape="1">
          <a:blip r:embed="rId2"/>
          <a:srcRect l="28584" t="29186" r="13333" b="9037"/>
          <a:stretch/>
        </p:blipFill>
        <p:spPr>
          <a:xfrm>
            <a:off x="2642453" y="1310640"/>
            <a:ext cx="7575069" cy="4236720"/>
          </a:xfrm>
          <a:prstGeom prst="rect">
            <a:avLst/>
          </a:prstGeom>
        </p:spPr>
      </p:pic>
      <p:pic>
        <p:nvPicPr>
          <p:cNvPr id="5" name="Picture 4">
            <a:extLst>
              <a:ext uri="{FF2B5EF4-FFF2-40B4-BE49-F238E27FC236}">
                <a16:creationId xmlns:a16="http://schemas.microsoft.com/office/drawing/2014/main" id="{35B4C2D6-55E3-4877-BD9B-A3AB2EA80913}"/>
              </a:ext>
            </a:extLst>
          </p:cNvPr>
          <p:cNvPicPr>
            <a:picLocks noChangeAspect="1"/>
          </p:cNvPicPr>
          <p:nvPr/>
        </p:nvPicPr>
        <p:blipFill rotWithShape="1">
          <a:blip r:embed="rId3"/>
          <a:srcRect l="70167" t="74815" r="11250" b="7703"/>
          <a:stretch/>
        </p:blipFill>
        <p:spPr>
          <a:xfrm>
            <a:off x="376773" y="3827780"/>
            <a:ext cx="2265680" cy="1198880"/>
          </a:xfrm>
          <a:prstGeom prst="rect">
            <a:avLst/>
          </a:prstGeom>
        </p:spPr>
      </p:pic>
      <p:pic>
        <p:nvPicPr>
          <p:cNvPr id="6" name="Picture 5">
            <a:extLst>
              <a:ext uri="{FF2B5EF4-FFF2-40B4-BE49-F238E27FC236}">
                <a16:creationId xmlns:a16="http://schemas.microsoft.com/office/drawing/2014/main" id="{82321A1C-DB54-4C6B-BD9F-00F82BC8E474}"/>
              </a:ext>
            </a:extLst>
          </p:cNvPr>
          <p:cNvPicPr>
            <a:picLocks noChangeAspect="1"/>
          </p:cNvPicPr>
          <p:nvPr/>
        </p:nvPicPr>
        <p:blipFill rotWithShape="1">
          <a:blip r:embed="rId4"/>
          <a:srcRect l="35500" t="35259" r="50000" b="45778"/>
          <a:stretch/>
        </p:blipFill>
        <p:spPr>
          <a:xfrm>
            <a:off x="10057547" y="321631"/>
            <a:ext cx="1767840" cy="1300480"/>
          </a:xfrm>
          <a:prstGeom prst="rect">
            <a:avLst/>
          </a:prstGeom>
        </p:spPr>
      </p:pic>
      <p:pic>
        <p:nvPicPr>
          <p:cNvPr id="7" name="Picture 6">
            <a:extLst>
              <a:ext uri="{FF2B5EF4-FFF2-40B4-BE49-F238E27FC236}">
                <a16:creationId xmlns:a16="http://schemas.microsoft.com/office/drawing/2014/main" id="{A086C372-33FF-485C-B72B-6656910C5784}"/>
              </a:ext>
            </a:extLst>
          </p:cNvPr>
          <p:cNvPicPr>
            <a:picLocks noChangeAspect="1"/>
          </p:cNvPicPr>
          <p:nvPr/>
        </p:nvPicPr>
        <p:blipFill rotWithShape="1">
          <a:blip r:embed="rId5"/>
          <a:srcRect l="35750" t="46371" r="11917" b="40148"/>
          <a:stretch/>
        </p:blipFill>
        <p:spPr>
          <a:xfrm>
            <a:off x="3495780" y="5704840"/>
            <a:ext cx="6380480" cy="924560"/>
          </a:xfrm>
          <a:prstGeom prst="rect">
            <a:avLst/>
          </a:prstGeom>
        </p:spPr>
      </p:pic>
      <p:pic>
        <p:nvPicPr>
          <p:cNvPr id="8" name="Picture 7">
            <a:extLst>
              <a:ext uri="{FF2B5EF4-FFF2-40B4-BE49-F238E27FC236}">
                <a16:creationId xmlns:a16="http://schemas.microsoft.com/office/drawing/2014/main" id="{4165F706-85C6-4FB5-B515-71EA9EFEA564}"/>
              </a:ext>
            </a:extLst>
          </p:cNvPr>
          <p:cNvPicPr>
            <a:picLocks noChangeAspect="1"/>
          </p:cNvPicPr>
          <p:nvPr/>
        </p:nvPicPr>
        <p:blipFill rotWithShape="1">
          <a:blip r:embed="rId6"/>
          <a:srcRect l="70750" t="45185" r="12167" b="26222"/>
          <a:stretch/>
        </p:blipFill>
        <p:spPr>
          <a:xfrm>
            <a:off x="468213" y="1622111"/>
            <a:ext cx="2082800" cy="1960880"/>
          </a:xfrm>
          <a:prstGeom prst="rect">
            <a:avLst/>
          </a:prstGeom>
        </p:spPr>
      </p:pic>
      <p:sp>
        <p:nvSpPr>
          <p:cNvPr id="9" name="Title 1">
            <a:extLst>
              <a:ext uri="{FF2B5EF4-FFF2-40B4-BE49-F238E27FC236}">
                <a16:creationId xmlns:a16="http://schemas.microsoft.com/office/drawing/2014/main" id="{2648867B-25C7-44A6-B18B-F64D3E6C77E4}"/>
              </a:ext>
            </a:extLst>
          </p:cNvPr>
          <p:cNvSpPr>
            <a:spLocks noGrp="1"/>
          </p:cNvSpPr>
          <p:nvPr>
            <p:ph type="title"/>
          </p:nvPr>
        </p:nvSpPr>
        <p:spPr>
          <a:xfrm>
            <a:off x="1659218" y="308441"/>
            <a:ext cx="9381565" cy="1002199"/>
          </a:xfrm>
        </p:spPr>
        <p:txBody>
          <a:bodyPr/>
          <a:lstStyle/>
          <a:p>
            <a:r>
              <a:rPr lang="en-US" dirty="0">
                <a:solidFill>
                  <a:srgbClr val="9E0000"/>
                </a:solidFill>
              </a:rPr>
              <a:t>Foundations of a Healthy Building</a:t>
            </a:r>
          </a:p>
        </p:txBody>
      </p:sp>
      <p:pic>
        <p:nvPicPr>
          <p:cNvPr id="2" name="Picture 1">
            <a:extLst>
              <a:ext uri="{FF2B5EF4-FFF2-40B4-BE49-F238E27FC236}">
                <a16:creationId xmlns:a16="http://schemas.microsoft.com/office/drawing/2014/main" id="{157D46B3-6D48-414C-A00A-A1290E399B0E}"/>
              </a:ext>
            </a:extLst>
          </p:cNvPr>
          <p:cNvPicPr>
            <a:picLocks noChangeAspect="1"/>
          </p:cNvPicPr>
          <p:nvPr/>
        </p:nvPicPr>
        <p:blipFill>
          <a:blip r:embed="rId7"/>
          <a:stretch>
            <a:fillRect/>
          </a:stretch>
        </p:blipFill>
        <p:spPr>
          <a:xfrm>
            <a:off x="576844" y="450842"/>
            <a:ext cx="932769" cy="743776"/>
          </a:xfrm>
          <a:prstGeom prst="rect">
            <a:avLst/>
          </a:prstGeom>
        </p:spPr>
      </p:pic>
    </p:spTree>
    <p:extLst>
      <p:ext uri="{BB962C8B-B14F-4D97-AF65-F5344CB8AC3E}">
        <p14:creationId xmlns:p14="http://schemas.microsoft.com/office/powerpoint/2010/main" val="93610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C4328-39FE-4006-BFCE-929ED0A37180}"/>
              </a:ext>
            </a:extLst>
          </p:cNvPr>
          <p:cNvPicPr>
            <a:picLocks noChangeAspect="1"/>
          </p:cNvPicPr>
          <p:nvPr/>
        </p:nvPicPr>
        <p:blipFill rotWithShape="1">
          <a:blip r:embed="rId2"/>
          <a:srcRect l="29917" t="23703" r="12832" b="54214"/>
          <a:stretch/>
        </p:blipFill>
        <p:spPr>
          <a:xfrm>
            <a:off x="1614158" y="2518222"/>
            <a:ext cx="6979920" cy="1514432"/>
          </a:xfrm>
          <a:prstGeom prst="rect">
            <a:avLst/>
          </a:prstGeom>
        </p:spPr>
      </p:pic>
      <p:pic>
        <p:nvPicPr>
          <p:cNvPr id="9" name="Picture 8">
            <a:extLst>
              <a:ext uri="{FF2B5EF4-FFF2-40B4-BE49-F238E27FC236}">
                <a16:creationId xmlns:a16="http://schemas.microsoft.com/office/drawing/2014/main" id="{9233A169-607D-40F1-BE9E-C82270FD27CC}"/>
              </a:ext>
            </a:extLst>
          </p:cNvPr>
          <p:cNvPicPr>
            <a:picLocks noChangeAspect="1"/>
          </p:cNvPicPr>
          <p:nvPr/>
        </p:nvPicPr>
        <p:blipFill rotWithShape="1">
          <a:blip r:embed="rId3"/>
          <a:srcRect l="35584" t="37629" r="39167" b="39704"/>
          <a:stretch/>
        </p:blipFill>
        <p:spPr>
          <a:xfrm>
            <a:off x="8594078" y="622237"/>
            <a:ext cx="3078480" cy="1554480"/>
          </a:xfrm>
          <a:prstGeom prst="rect">
            <a:avLst/>
          </a:prstGeom>
        </p:spPr>
      </p:pic>
      <p:pic>
        <p:nvPicPr>
          <p:cNvPr id="10" name="Picture 9">
            <a:extLst>
              <a:ext uri="{FF2B5EF4-FFF2-40B4-BE49-F238E27FC236}">
                <a16:creationId xmlns:a16="http://schemas.microsoft.com/office/drawing/2014/main" id="{18F4FB42-6E01-4CCF-A7E7-797BD12C4AA4}"/>
              </a:ext>
            </a:extLst>
          </p:cNvPr>
          <p:cNvPicPr>
            <a:picLocks noChangeAspect="1"/>
          </p:cNvPicPr>
          <p:nvPr/>
        </p:nvPicPr>
        <p:blipFill rotWithShape="1">
          <a:blip r:embed="rId4"/>
          <a:srcRect l="35750" t="50563" r="13250" b="34223"/>
          <a:stretch/>
        </p:blipFill>
        <p:spPr>
          <a:xfrm>
            <a:off x="2376158" y="4339778"/>
            <a:ext cx="6217920" cy="1043399"/>
          </a:xfrm>
          <a:prstGeom prst="rect">
            <a:avLst/>
          </a:prstGeom>
        </p:spPr>
      </p:pic>
      <p:sp>
        <p:nvSpPr>
          <p:cNvPr id="11" name="Title 1">
            <a:extLst>
              <a:ext uri="{FF2B5EF4-FFF2-40B4-BE49-F238E27FC236}">
                <a16:creationId xmlns:a16="http://schemas.microsoft.com/office/drawing/2014/main" id="{C8E5D5EF-7842-4E08-BE83-F15693F1A6F5}"/>
              </a:ext>
            </a:extLst>
          </p:cNvPr>
          <p:cNvSpPr>
            <a:spLocks noGrp="1"/>
          </p:cNvSpPr>
          <p:nvPr>
            <p:ph type="title"/>
          </p:nvPr>
        </p:nvSpPr>
        <p:spPr>
          <a:xfrm>
            <a:off x="1614158" y="321630"/>
            <a:ext cx="9381565" cy="1002199"/>
          </a:xfrm>
        </p:spPr>
        <p:txBody>
          <a:bodyPr/>
          <a:lstStyle/>
          <a:p>
            <a:r>
              <a:rPr lang="en-US" dirty="0">
                <a:solidFill>
                  <a:srgbClr val="9E0000"/>
                </a:solidFill>
              </a:rPr>
              <a:t>Foundations of a Healthy Building</a:t>
            </a:r>
          </a:p>
        </p:txBody>
      </p:sp>
      <p:pic>
        <p:nvPicPr>
          <p:cNvPr id="2" name="Picture 1">
            <a:extLst>
              <a:ext uri="{FF2B5EF4-FFF2-40B4-BE49-F238E27FC236}">
                <a16:creationId xmlns:a16="http://schemas.microsoft.com/office/drawing/2014/main" id="{BDE84330-DFAE-43EF-9890-541C3ED5B27D}"/>
              </a:ext>
            </a:extLst>
          </p:cNvPr>
          <p:cNvPicPr>
            <a:picLocks noChangeAspect="1"/>
          </p:cNvPicPr>
          <p:nvPr/>
        </p:nvPicPr>
        <p:blipFill>
          <a:blip r:embed="rId5"/>
          <a:stretch>
            <a:fillRect/>
          </a:stretch>
        </p:blipFill>
        <p:spPr>
          <a:xfrm>
            <a:off x="519441" y="450842"/>
            <a:ext cx="932769" cy="743776"/>
          </a:xfrm>
          <a:prstGeom prst="rect">
            <a:avLst/>
          </a:prstGeom>
        </p:spPr>
      </p:pic>
    </p:spTree>
    <p:extLst>
      <p:ext uri="{BB962C8B-B14F-4D97-AF65-F5344CB8AC3E}">
        <p14:creationId xmlns:p14="http://schemas.microsoft.com/office/powerpoint/2010/main" val="821648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C4328-39FE-4006-BFCE-929ED0A37180}"/>
              </a:ext>
            </a:extLst>
          </p:cNvPr>
          <p:cNvPicPr>
            <a:picLocks noChangeAspect="1"/>
          </p:cNvPicPr>
          <p:nvPr/>
        </p:nvPicPr>
        <p:blipFill rotWithShape="1">
          <a:blip r:embed="rId2"/>
          <a:srcRect l="29917" t="48666" r="14438" b="16001"/>
          <a:stretch/>
        </p:blipFill>
        <p:spPr>
          <a:xfrm>
            <a:off x="2974562" y="2217420"/>
            <a:ext cx="6784118" cy="2423160"/>
          </a:xfrm>
          <a:prstGeom prst="rect">
            <a:avLst/>
          </a:prstGeom>
        </p:spPr>
      </p:pic>
      <p:pic>
        <p:nvPicPr>
          <p:cNvPr id="5" name="Picture 4">
            <a:extLst>
              <a:ext uri="{FF2B5EF4-FFF2-40B4-BE49-F238E27FC236}">
                <a16:creationId xmlns:a16="http://schemas.microsoft.com/office/drawing/2014/main" id="{F1B31F27-032C-4A3D-B13A-AC14BE6B3252}"/>
              </a:ext>
            </a:extLst>
          </p:cNvPr>
          <p:cNvPicPr>
            <a:picLocks noChangeAspect="1"/>
          </p:cNvPicPr>
          <p:nvPr/>
        </p:nvPicPr>
        <p:blipFill rotWithShape="1">
          <a:blip r:embed="rId3"/>
          <a:srcRect l="68584" t="52593" r="11916" b="25926"/>
          <a:stretch/>
        </p:blipFill>
        <p:spPr>
          <a:xfrm>
            <a:off x="5177901" y="4868108"/>
            <a:ext cx="2377440" cy="1473200"/>
          </a:xfrm>
          <a:prstGeom prst="rect">
            <a:avLst/>
          </a:prstGeom>
        </p:spPr>
      </p:pic>
      <p:pic>
        <p:nvPicPr>
          <p:cNvPr id="6" name="Picture 5">
            <a:extLst>
              <a:ext uri="{FF2B5EF4-FFF2-40B4-BE49-F238E27FC236}">
                <a16:creationId xmlns:a16="http://schemas.microsoft.com/office/drawing/2014/main" id="{94ED0402-A06F-4F55-AD76-8FCFFCFAC37F}"/>
              </a:ext>
            </a:extLst>
          </p:cNvPr>
          <p:cNvPicPr>
            <a:picLocks noChangeAspect="1"/>
          </p:cNvPicPr>
          <p:nvPr/>
        </p:nvPicPr>
        <p:blipFill rotWithShape="1">
          <a:blip r:embed="rId4"/>
          <a:srcRect l="35250" t="38667" r="49000" b="44444"/>
          <a:stretch/>
        </p:blipFill>
        <p:spPr>
          <a:xfrm>
            <a:off x="642645" y="4288988"/>
            <a:ext cx="1920240" cy="1158240"/>
          </a:xfrm>
          <a:prstGeom prst="rect">
            <a:avLst/>
          </a:prstGeom>
        </p:spPr>
      </p:pic>
      <p:pic>
        <p:nvPicPr>
          <p:cNvPr id="7" name="Picture 6">
            <a:extLst>
              <a:ext uri="{FF2B5EF4-FFF2-40B4-BE49-F238E27FC236}">
                <a16:creationId xmlns:a16="http://schemas.microsoft.com/office/drawing/2014/main" id="{A31D0AA7-DD21-47F0-9A5C-42845A401039}"/>
              </a:ext>
            </a:extLst>
          </p:cNvPr>
          <p:cNvPicPr>
            <a:picLocks noChangeAspect="1"/>
          </p:cNvPicPr>
          <p:nvPr/>
        </p:nvPicPr>
        <p:blipFill rotWithShape="1">
          <a:blip r:embed="rId5"/>
          <a:srcRect l="69000" t="41778" r="12083" b="29556"/>
          <a:stretch/>
        </p:blipFill>
        <p:spPr>
          <a:xfrm>
            <a:off x="449605" y="1823429"/>
            <a:ext cx="2306320" cy="1965960"/>
          </a:xfrm>
          <a:prstGeom prst="rect">
            <a:avLst/>
          </a:prstGeom>
        </p:spPr>
      </p:pic>
      <p:pic>
        <p:nvPicPr>
          <p:cNvPr id="8" name="Picture 7">
            <a:extLst>
              <a:ext uri="{FF2B5EF4-FFF2-40B4-BE49-F238E27FC236}">
                <a16:creationId xmlns:a16="http://schemas.microsoft.com/office/drawing/2014/main" id="{F5149EFD-D46A-41A8-A098-A8591E407B0F}"/>
              </a:ext>
            </a:extLst>
          </p:cNvPr>
          <p:cNvPicPr>
            <a:picLocks noChangeAspect="1"/>
          </p:cNvPicPr>
          <p:nvPr/>
        </p:nvPicPr>
        <p:blipFill rotWithShape="1">
          <a:blip r:embed="rId6"/>
          <a:srcRect l="35667" t="28000" r="42750" b="52000"/>
          <a:stretch/>
        </p:blipFill>
        <p:spPr>
          <a:xfrm>
            <a:off x="9114211" y="436804"/>
            <a:ext cx="2631440" cy="1371600"/>
          </a:xfrm>
          <a:prstGeom prst="rect">
            <a:avLst/>
          </a:prstGeom>
        </p:spPr>
      </p:pic>
      <p:sp>
        <p:nvSpPr>
          <p:cNvPr id="11" name="Title 1">
            <a:extLst>
              <a:ext uri="{FF2B5EF4-FFF2-40B4-BE49-F238E27FC236}">
                <a16:creationId xmlns:a16="http://schemas.microsoft.com/office/drawing/2014/main" id="{C8E5D5EF-7842-4E08-BE83-F15693F1A6F5}"/>
              </a:ext>
            </a:extLst>
          </p:cNvPr>
          <p:cNvSpPr>
            <a:spLocks noGrp="1"/>
          </p:cNvSpPr>
          <p:nvPr>
            <p:ph type="title"/>
          </p:nvPr>
        </p:nvSpPr>
        <p:spPr>
          <a:xfrm>
            <a:off x="1675838" y="328754"/>
            <a:ext cx="9381565" cy="1002199"/>
          </a:xfrm>
        </p:spPr>
        <p:txBody>
          <a:bodyPr/>
          <a:lstStyle/>
          <a:p>
            <a:r>
              <a:rPr lang="en-US" dirty="0">
                <a:solidFill>
                  <a:srgbClr val="9E0000"/>
                </a:solidFill>
              </a:rPr>
              <a:t>Foundations of a Healthy Building</a:t>
            </a:r>
          </a:p>
        </p:txBody>
      </p:sp>
      <p:pic>
        <p:nvPicPr>
          <p:cNvPr id="2" name="Picture 1">
            <a:extLst>
              <a:ext uri="{FF2B5EF4-FFF2-40B4-BE49-F238E27FC236}">
                <a16:creationId xmlns:a16="http://schemas.microsoft.com/office/drawing/2014/main" id="{FEA1C864-DFB8-4BB5-A352-1E4C1CB3C796}"/>
              </a:ext>
            </a:extLst>
          </p:cNvPr>
          <p:cNvPicPr>
            <a:picLocks noChangeAspect="1"/>
          </p:cNvPicPr>
          <p:nvPr/>
        </p:nvPicPr>
        <p:blipFill>
          <a:blip r:embed="rId7"/>
          <a:stretch>
            <a:fillRect/>
          </a:stretch>
        </p:blipFill>
        <p:spPr>
          <a:xfrm>
            <a:off x="560466" y="457966"/>
            <a:ext cx="932769" cy="743776"/>
          </a:xfrm>
          <a:prstGeom prst="rect">
            <a:avLst/>
          </a:prstGeom>
        </p:spPr>
      </p:pic>
    </p:spTree>
    <p:extLst>
      <p:ext uri="{BB962C8B-B14F-4D97-AF65-F5344CB8AC3E}">
        <p14:creationId xmlns:p14="http://schemas.microsoft.com/office/powerpoint/2010/main" val="3921556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3D427-D51A-4E96-801C-DF6D70CFC613}"/>
              </a:ext>
            </a:extLst>
          </p:cNvPr>
          <p:cNvPicPr>
            <a:picLocks noChangeAspect="1"/>
          </p:cNvPicPr>
          <p:nvPr/>
        </p:nvPicPr>
        <p:blipFill rotWithShape="1">
          <a:blip r:embed="rId2"/>
          <a:srcRect l="36568" t="49600" r="11734" b="7851"/>
          <a:stretch/>
        </p:blipFill>
        <p:spPr>
          <a:xfrm>
            <a:off x="2944426" y="1970004"/>
            <a:ext cx="6303145" cy="2917991"/>
          </a:xfrm>
          <a:prstGeom prst="rect">
            <a:avLst/>
          </a:prstGeom>
        </p:spPr>
      </p:pic>
      <p:sp>
        <p:nvSpPr>
          <p:cNvPr id="5" name="Title 1">
            <a:extLst>
              <a:ext uri="{FF2B5EF4-FFF2-40B4-BE49-F238E27FC236}">
                <a16:creationId xmlns:a16="http://schemas.microsoft.com/office/drawing/2014/main" id="{8483765A-9AE9-4EF8-849C-AD3249E68728}"/>
              </a:ext>
            </a:extLst>
          </p:cNvPr>
          <p:cNvSpPr>
            <a:spLocks noGrp="1"/>
          </p:cNvSpPr>
          <p:nvPr>
            <p:ph type="title"/>
          </p:nvPr>
        </p:nvSpPr>
        <p:spPr>
          <a:xfrm>
            <a:off x="1600526" y="321630"/>
            <a:ext cx="9381565" cy="1002199"/>
          </a:xfrm>
        </p:spPr>
        <p:txBody>
          <a:bodyPr/>
          <a:lstStyle/>
          <a:p>
            <a:r>
              <a:rPr lang="en-US" dirty="0">
                <a:solidFill>
                  <a:srgbClr val="9E0000"/>
                </a:solidFill>
              </a:rPr>
              <a:t>Foundations of a Healthy Building</a:t>
            </a:r>
          </a:p>
        </p:txBody>
      </p:sp>
      <p:pic>
        <p:nvPicPr>
          <p:cNvPr id="2" name="Picture 1">
            <a:extLst>
              <a:ext uri="{FF2B5EF4-FFF2-40B4-BE49-F238E27FC236}">
                <a16:creationId xmlns:a16="http://schemas.microsoft.com/office/drawing/2014/main" id="{9BAD0079-8F4D-4C81-8B19-F5DEFA23483C}"/>
              </a:ext>
            </a:extLst>
          </p:cNvPr>
          <p:cNvPicPr>
            <a:picLocks noChangeAspect="1"/>
          </p:cNvPicPr>
          <p:nvPr/>
        </p:nvPicPr>
        <p:blipFill>
          <a:blip r:embed="rId3"/>
          <a:stretch>
            <a:fillRect/>
          </a:stretch>
        </p:blipFill>
        <p:spPr>
          <a:xfrm>
            <a:off x="551587" y="450842"/>
            <a:ext cx="932769" cy="743776"/>
          </a:xfrm>
          <a:prstGeom prst="rect">
            <a:avLst/>
          </a:prstGeom>
        </p:spPr>
      </p:pic>
    </p:spTree>
    <p:extLst>
      <p:ext uri="{BB962C8B-B14F-4D97-AF65-F5344CB8AC3E}">
        <p14:creationId xmlns:p14="http://schemas.microsoft.com/office/powerpoint/2010/main" val="2686917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312E55-D874-4E0D-9CCF-F7374DBD47AF}"/>
              </a:ext>
            </a:extLst>
          </p:cNvPr>
          <p:cNvSpPr>
            <a:spLocks noGrp="1"/>
          </p:cNvSpPr>
          <p:nvPr>
            <p:ph type="title"/>
          </p:nvPr>
        </p:nvSpPr>
        <p:spPr>
          <a:xfrm>
            <a:off x="1217571" y="2952088"/>
            <a:ext cx="9756858" cy="476912"/>
          </a:xfrm>
        </p:spPr>
        <p:txBody>
          <a:bodyPr>
            <a:noAutofit/>
          </a:bodyPr>
          <a:lstStyle/>
          <a:p>
            <a:pPr algn="ctr"/>
            <a:r>
              <a:rPr lang="en-US" sz="5400" dirty="0">
                <a:solidFill>
                  <a:srgbClr val="9E0000"/>
                </a:solidFill>
              </a:rPr>
              <a:t>Roadmap to </a:t>
            </a:r>
            <a:br>
              <a:rPr lang="en-US" sz="5400" dirty="0">
                <a:solidFill>
                  <a:srgbClr val="9E0000"/>
                </a:solidFill>
              </a:rPr>
            </a:br>
            <a:r>
              <a:rPr lang="en-US" sz="5400" dirty="0">
                <a:solidFill>
                  <a:srgbClr val="9E0000"/>
                </a:solidFill>
              </a:rPr>
              <a:t>Healthy Building Certification</a:t>
            </a:r>
          </a:p>
        </p:txBody>
      </p:sp>
      <p:pic>
        <p:nvPicPr>
          <p:cNvPr id="2" name="Picture 1">
            <a:extLst>
              <a:ext uri="{FF2B5EF4-FFF2-40B4-BE49-F238E27FC236}">
                <a16:creationId xmlns:a16="http://schemas.microsoft.com/office/drawing/2014/main" id="{A301AC93-1056-42E7-8177-A857EFDF813F}"/>
              </a:ext>
            </a:extLst>
          </p:cNvPr>
          <p:cNvPicPr>
            <a:picLocks noChangeAspect="1"/>
          </p:cNvPicPr>
          <p:nvPr/>
        </p:nvPicPr>
        <p:blipFill>
          <a:blip r:embed="rId2"/>
          <a:stretch>
            <a:fillRect/>
          </a:stretch>
        </p:blipFill>
        <p:spPr>
          <a:xfrm>
            <a:off x="2471675" y="4475088"/>
            <a:ext cx="7852329" cy="1316850"/>
          </a:xfrm>
          <a:prstGeom prst="rect">
            <a:avLst/>
          </a:prstGeom>
        </p:spPr>
      </p:pic>
    </p:spTree>
    <p:extLst>
      <p:ext uri="{BB962C8B-B14F-4D97-AF65-F5344CB8AC3E}">
        <p14:creationId xmlns:p14="http://schemas.microsoft.com/office/powerpoint/2010/main" val="245430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6A8A77-60FF-4510-A31F-7DE4CE57C9B5}"/>
              </a:ext>
            </a:extLst>
          </p:cNvPr>
          <p:cNvSpPr/>
          <p:nvPr/>
        </p:nvSpPr>
        <p:spPr>
          <a:xfrm>
            <a:off x="442453" y="1747411"/>
            <a:ext cx="11149780" cy="4462760"/>
          </a:xfrm>
          <a:prstGeom prst="rect">
            <a:avLst/>
          </a:prstGeom>
        </p:spPr>
        <p:txBody>
          <a:bodyPr wrap="square">
            <a:spAutoFit/>
          </a:bodyPr>
          <a:lstStyle/>
          <a:p>
            <a:pPr algn="ctr"/>
            <a:r>
              <a:rPr lang="en-US" sz="3600" b="1" dirty="0">
                <a:solidFill>
                  <a:srgbClr val="0070C0"/>
                </a:solidFill>
                <a:latin typeface="Calibri-LightItalic"/>
              </a:rPr>
              <a:t>LEED</a:t>
            </a:r>
            <a:r>
              <a:rPr lang="en-US" sz="3600" dirty="0">
                <a:solidFill>
                  <a:schemeClr val="tx1">
                    <a:lumMod val="75000"/>
                    <a:lumOff val="25000"/>
                  </a:schemeClr>
                </a:solidFill>
                <a:latin typeface="Calibri-LightItalic"/>
              </a:rPr>
              <a:t> </a:t>
            </a:r>
            <a:r>
              <a:rPr lang="en-US" sz="3600" dirty="0">
                <a:solidFill>
                  <a:schemeClr val="tx1">
                    <a:lumMod val="75000"/>
                    <a:lumOff val="25000"/>
                  </a:schemeClr>
                </a:solidFill>
                <a:latin typeface="Calibri-Light"/>
              </a:rPr>
              <a:t>focuses on </a:t>
            </a:r>
            <a:r>
              <a:rPr lang="en-US" sz="3600" i="1" u="sng" dirty="0">
                <a:solidFill>
                  <a:schemeClr val="tx1">
                    <a:lumMod val="75000"/>
                    <a:lumOff val="25000"/>
                  </a:schemeClr>
                </a:solidFill>
                <a:latin typeface="Calibri-Light"/>
              </a:rPr>
              <a:t>reducing building footprint </a:t>
            </a:r>
          </a:p>
          <a:p>
            <a:pPr algn="ctr"/>
            <a:endParaRPr lang="en-US" sz="2000" u="sng" dirty="0">
              <a:solidFill>
                <a:schemeClr val="tx1">
                  <a:lumMod val="75000"/>
                  <a:lumOff val="25000"/>
                </a:schemeClr>
              </a:solidFill>
              <a:latin typeface="Calibri-Light"/>
            </a:endParaRPr>
          </a:p>
          <a:p>
            <a:pPr algn="ctr"/>
            <a:r>
              <a:rPr lang="en-US" sz="3600" dirty="0">
                <a:solidFill>
                  <a:schemeClr val="tx1">
                    <a:lumMod val="75000"/>
                    <a:lumOff val="25000"/>
                  </a:schemeClr>
                </a:solidFill>
                <a:latin typeface="Calibri-Light"/>
              </a:rPr>
              <a:t>while </a:t>
            </a:r>
          </a:p>
          <a:p>
            <a:pPr algn="ctr"/>
            <a:endParaRPr lang="en-US" sz="2000" dirty="0">
              <a:solidFill>
                <a:schemeClr val="tx1">
                  <a:lumMod val="75000"/>
                  <a:lumOff val="25000"/>
                </a:schemeClr>
              </a:solidFill>
              <a:latin typeface="Calibri-Light"/>
            </a:endParaRPr>
          </a:p>
          <a:p>
            <a:pPr algn="ctr"/>
            <a:r>
              <a:rPr lang="en-US" sz="3600" dirty="0">
                <a:solidFill>
                  <a:schemeClr val="tx1">
                    <a:lumMod val="75000"/>
                    <a:lumOff val="25000"/>
                  </a:schemeClr>
                </a:solidFill>
                <a:latin typeface="Calibri-Light"/>
              </a:rPr>
              <a:t>the newest certifications such as </a:t>
            </a:r>
            <a:r>
              <a:rPr lang="en-US" sz="3600" b="1" dirty="0">
                <a:solidFill>
                  <a:srgbClr val="0070C0"/>
                </a:solidFill>
                <a:latin typeface="Calibri-LightItalic"/>
              </a:rPr>
              <a:t>WELL, </a:t>
            </a:r>
            <a:r>
              <a:rPr lang="en-US" sz="3600" b="1" dirty="0" err="1">
                <a:solidFill>
                  <a:srgbClr val="0070C0"/>
                </a:solidFill>
                <a:latin typeface="Calibri-LightItalic"/>
              </a:rPr>
              <a:t>Fitwel</a:t>
            </a:r>
            <a:r>
              <a:rPr lang="en-US" sz="3600" b="1" dirty="0">
                <a:solidFill>
                  <a:srgbClr val="0070C0"/>
                </a:solidFill>
                <a:latin typeface="Calibri-LightItalic"/>
              </a:rPr>
              <a:t> and RESET </a:t>
            </a:r>
          </a:p>
          <a:p>
            <a:pPr algn="ctr"/>
            <a:r>
              <a:rPr lang="en-US" sz="3600" dirty="0">
                <a:solidFill>
                  <a:schemeClr val="tx1">
                    <a:lumMod val="75000"/>
                    <a:lumOff val="25000"/>
                  </a:schemeClr>
                </a:solidFill>
                <a:latin typeface="Calibri-Light"/>
              </a:rPr>
              <a:t>are focused on</a:t>
            </a:r>
          </a:p>
          <a:p>
            <a:pPr algn="ctr"/>
            <a:endParaRPr lang="en-US" sz="800" dirty="0">
              <a:solidFill>
                <a:schemeClr val="tx1">
                  <a:lumMod val="75000"/>
                  <a:lumOff val="25000"/>
                </a:schemeClr>
              </a:solidFill>
              <a:latin typeface="Calibri-Light"/>
            </a:endParaRPr>
          </a:p>
          <a:p>
            <a:pPr algn="ctr"/>
            <a:r>
              <a:rPr lang="en-US" sz="3600" i="1" u="sng" dirty="0">
                <a:solidFill>
                  <a:schemeClr val="tx1">
                    <a:lumMod val="75000"/>
                    <a:lumOff val="25000"/>
                  </a:schemeClr>
                </a:solidFill>
                <a:latin typeface="Calibri-Light"/>
              </a:rPr>
              <a:t>OCCUPANT health and wellness</a:t>
            </a:r>
          </a:p>
          <a:p>
            <a:pPr algn="ctr"/>
            <a:endParaRPr lang="en-US" sz="1000" dirty="0">
              <a:solidFill>
                <a:schemeClr val="tx1">
                  <a:lumMod val="75000"/>
                  <a:lumOff val="25000"/>
                </a:schemeClr>
              </a:solidFill>
              <a:latin typeface="Calibri-Light"/>
            </a:endParaRPr>
          </a:p>
          <a:p>
            <a:pPr algn="ctr"/>
            <a:endParaRPr lang="en-US" sz="1000" dirty="0">
              <a:solidFill>
                <a:schemeClr val="tx1">
                  <a:lumMod val="75000"/>
                  <a:lumOff val="25000"/>
                </a:schemeClr>
              </a:solidFill>
              <a:latin typeface="Calibri-Light"/>
            </a:endParaRPr>
          </a:p>
          <a:p>
            <a:pPr algn="ctr"/>
            <a:r>
              <a:rPr lang="en-US" sz="3600" dirty="0">
                <a:solidFill>
                  <a:schemeClr val="tx1">
                    <a:lumMod val="75000"/>
                    <a:lumOff val="25000"/>
                  </a:schemeClr>
                </a:solidFill>
                <a:latin typeface="Calibri-Light"/>
              </a:rPr>
              <a:t>.</a:t>
            </a:r>
            <a:endParaRPr lang="en-US" sz="3600" dirty="0">
              <a:solidFill>
                <a:schemeClr val="tx1">
                  <a:lumMod val="75000"/>
                  <a:lumOff val="25000"/>
                </a:schemeClr>
              </a:solidFill>
            </a:endParaRPr>
          </a:p>
        </p:txBody>
      </p:sp>
      <p:sp>
        <p:nvSpPr>
          <p:cNvPr id="3" name="Title 2">
            <a:extLst>
              <a:ext uri="{FF2B5EF4-FFF2-40B4-BE49-F238E27FC236}">
                <a16:creationId xmlns:a16="http://schemas.microsoft.com/office/drawing/2014/main" id="{EDDC47AB-8DF0-460D-AC24-2E85083B0D43}"/>
              </a:ext>
            </a:extLst>
          </p:cNvPr>
          <p:cNvSpPr>
            <a:spLocks noGrp="1"/>
          </p:cNvSpPr>
          <p:nvPr>
            <p:ph type="title"/>
          </p:nvPr>
        </p:nvSpPr>
        <p:spPr>
          <a:xfrm>
            <a:off x="1545173" y="240343"/>
            <a:ext cx="9381565" cy="1002199"/>
          </a:xfrm>
        </p:spPr>
        <p:txBody>
          <a:bodyPr/>
          <a:lstStyle/>
          <a:p>
            <a:r>
              <a:rPr lang="en-US" dirty="0">
                <a:solidFill>
                  <a:srgbClr val="9E0000"/>
                </a:solidFill>
              </a:rPr>
              <a:t>Health &amp; Wellness vs Efficiency</a:t>
            </a:r>
          </a:p>
        </p:txBody>
      </p:sp>
    </p:spTree>
    <p:extLst>
      <p:ext uri="{BB962C8B-B14F-4D97-AF65-F5344CB8AC3E}">
        <p14:creationId xmlns:p14="http://schemas.microsoft.com/office/powerpoint/2010/main" val="2902148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dobeindd.com/view/publications/3b0e0a91-d4d7-43b5-b885-d0986dc7a4ca/6ci2/publication-web-resources/image/EB_Green_Rating_Matrix_20171127.png">
            <a:extLst>
              <a:ext uri="{FF2B5EF4-FFF2-40B4-BE49-F238E27FC236}">
                <a16:creationId xmlns:a16="http://schemas.microsoft.com/office/drawing/2014/main" id="{01CDA63F-24C7-4205-A00F-E56ECD211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77" y="343210"/>
            <a:ext cx="9199239" cy="59527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B88808-FAB0-4069-9C9B-37F1B45DDD31}"/>
              </a:ext>
            </a:extLst>
          </p:cNvPr>
          <p:cNvSpPr txBox="1"/>
          <p:nvPr/>
        </p:nvSpPr>
        <p:spPr>
          <a:xfrm>
            <a:off x="124289" y="6437784"/>
            <a:ext cx="10618839" cy="246221"/>
          </a:xfrm>
          <a:prstGeom prst="rect">
            <a:avLst/>
          </a:prstGeom>
          <a:noFill/>
        </p:spPr>
        <p:txBody>
          <a:bodyPr wrap="square" rtlCol="0">
            <a:spAutoFit/>
          </a:bodyPr>
          <a:lstStyle/>
          <a:p>
            <a:r>
              <a:rPr lang="en-US" sz="1000" dirty="0"/>
              <a:t>http://www.esdglobal.com/news/article/1201-guiding-you-through-the-busy-green-ratings-systems</a:t>
            </a:r>
          </a:p>
        </p:txBody>
      </p:sp>
    </p:spTree>
    <p:extLst>
      <p:ext uri="{BB962C8B-B14F-4D97-AF65-F5344CB8AC3E}">
        <p14:creationId xmlns:p14="http://schemas.microsoft.com/office/powerpoint/2010/main" val="28778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935724-D37E-4DAD-8BA1-ABB15BC9157C}"/>
              </a:ext>
            </a:extLst>
          </p:cNvPr>
          <p:cNvSpPr>
            <a:spLocks noGrp="1"/>
          </p:cNvSpPr>
          <p:nvPr>
            <p:ph type="title"/>
          </p:nvPr>
        </p:nvSpPr>
        <p:spPr>
          <a:xfrm>
            <a:off x="1564193" y="475676"/>
            <a:ext cx="8972963" cy="476912"/>
          </a:xfrm>
        </p:spPr>
        <p:txBody>
          <a:bodyPr/>
          <a:lstStyle/>
          <a:p>
            <a:r>
              <a:rPr lang="en-US" dirty="0">
                <a:solidFill>
                  <a:srgbClr val="9E0000"/>
                </a:solidFill>
              </a:rPr>
              <a:t>Various Building Health &amp; Wellness Ratings</a:t>
            </a:r>
          </a:p>
        </p:txBody>
      </p:sp>
      <p:sp>
        <p:nvSpPr>
          <p:cNvPr id="11" name="TextBox 10">
            <a:extLst>
              <a:ext uri="{FF2B5EF4-FFF2-40B4-BE49-F238E27FC236}">
                <a16:creationId xmlns:a16="http://schemas.microsoft.com/office/drawing/2014/main" id="{2CD0E0D5-3D79-4C87-A5AD-A4D3D4AAB3FC}"/>
              </a:ext>
            </a:extLst>
          </p:cNvPr>
          <p:cNvSpPr txBox="1"/>
          <p:nvPr/>
        </p:nvSpPr>
        <p:spPr>
          <a:xfrm>
            <a:off x="177554" y="6382324"/>
            <a:ext cx="10902584" cy="246221"/>
          </a:xfrm>
          <a:prstGeom prst="rect">
            <a:avLst/>
          </a:prstGeom>
          <a:noFill/>
        </p:spPr>
        <p:txBody>
          <a:bodyPr wrap="square" rtlCol="0">
            <a:spAutoFit/>
          </a:bodyPr>
          <a:lstStyle/>
          <a:p>
            <a:r>
              <a:rPr lang="en-US" sz="1000" dirty="0"/>
              <a:t>http://www.esdglobal.com/news/article/1162-what-s-the-buzz-making-sense-of-wellness-certifications</a:t>
            </a:r>
          </a:p>
        </p:txBody>
      </p:sp>
      <p:pic>
        <p:nvPicPr>
          <p:cNvPr id="3" name="Picture 2">
            <a:extLst>
              <a:ext uri="{FF2B5EF4-FFF2-40B4-BE49-F238E27FC236}">
                <a16:creationId xmlns:a16="http://schemas.microsoft.com/office/drawing/2014/main" id="{CD4AC3C8-39BE-4149-A226-7F7C73936C61}"/>
              </a:ext>
            </a:extLst>
          </p:cNvPr>
          <p:cNvPicPr>
            <a:picLocks noChangeAspect="1"/>
          </p:cNvPicPr>
          <p:nvPr/>
        </p:nvPicPr>
        <p:blipFill>
          <a:blip r:embed="rId2"/>
          <a:stretch>
            <a:fillRect/>
          </a:stretch>
        </p:blipFill>
        <p:spPr>
          <a:xfrm>
            <a:off x="1974088" y="1385872"/>
            <a:ext cx="8153172" cy="4461074"/>
          </a:xfrm>
          <a:prstGeom prst="rect">
            <a:avLst/>
          </a:prstGeom>
        </p:spPr>
      </p:pic>
    </p:spTree>
    <p:extLst>
      <p:ext uri="{BB962C8B-B14F-4D97-AF65-F5344CB8AC3E}">
        <p14:creationId xmlns:p14="http://schemas.microsoft.com/office/powerpoint/2010/main" val="2451148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F5863-38FC-4557-B3EA-4AA0A393A53F}"/>
              </a:ext>
            </a:extLst>
          </p:cNvPr>
          <p:cNvPicPr>
            <a:picLocks noChangeAspect="1"/>
          </p:cNvPicPr>
          <p:nvPr/>
        </p:nvPicPr>
        <p:blipFill>
          <a:blip r:embed="rId2"/>
          <a:stretch>
            <a:fillRect/>
          </a:stretch>
        </p:blipFill>
        <p:spPr>
          <a:xfrm>
            <a:off x="4735031" y="4444318"/>
            <a:ext cx="2721937" cy="1941023"/>
          </a:xfrm>
          <a:prstGeom prst="rect">
            <a:avLst/>
          </a:prstGeom>
        </p:spPr>
      </p:pic>
      <p:sp>
        <p:nvSpPr>
          <p:cNvPr id="3" name="TextBox 2">
            <a:extLst>
              <a:ext uri="{FF2B5EF4-FFF2-40B4-BE49-F238E27FC236}">
                <a16:creationId xmlns:a16="http://schemas.microsoft.com/office/drawing/2014/main" id="{8F5462F8-FAE3-48E2-A4AD-A5AF24623026}"/>
              </a:ext>
            </a:extLst>
          </p:cNvPr>
          <p:cNvSpPr txBox="1"/>
          <p:nvPr/>
        </p:nvSpPr>
        <p:spPr>
          <a:xfrm>
            <a:off x="1523054" y="472659"/>
            <a:ext cx="3903633" cy="523220"/>
          </a:xfrm>
          <a:prstGeom prst="rect">
            <a:avLst/>
          </a:prstGeom>
          <a:noFill/>
        </p:spPr>
        <p:txBody>
          <a:bodyPr wrap="none" rtlCol="0">
            <a:spAutoFit/>
          </a:bodyPr>
          <a:lstStyle/>
          <a:p>
            <a:r>
              <a:rPr lang="en-US" sz="2800" b="1" dirty="0">
                <a:solidFill>
                  <a:srgbClr val="9E0000"/>
                </a:solidFill>
                <a:latin typeface="Calibri" panose="020F0502020204030204" pitchFamily="34" charset="0"/>
                <a:cs typeface="Calibri" panose="020F0502020204030204" pitchFamily="34" charset="0"/>
              </a:rPr>
              <a:t>Todays Discussion Topics</a:t>
            </a:r>
          </a:p>
        </p:txBody>
      </p:sp>
      <p:sp>
        <p:nvSpPr>
          <p:cNvPr id="4" name="TextBox 3">
            <a:extLst>
              <a:ext uri="{FF2B5EF4-FFF2-40B4-BE49-F238E27FC236}">
                <a16:creationId xmlns:a16="http://schemas.microsoft.com/office/drawing/2014/main" id="{DB7AF447-A64C-40B4-B2DF-42306CF49846}"/>
              </a:ext>
            </a:extLst>
          </p:cNvPr>
          <p:cNvSpPr txBox="1"/>
          <p:nvPr/>
        </p:nvSpPr>
        <p:spPr>
          <a:xfrm>
            <a:off x="1633491" y="1575294"/>
            <a:ext cx="6925294" cy="1938992"/>
          </a:xfrm>
          <a:prstGeom prst="rect">
            <a:avLst/>
          </a:prstGeom>
          <a:noFill/>
        </p:spPr>
        <p:txBody>
          <a:bodyPr wrap="none" rtlCol="0">
            <a:spAutoFit/>
          </a:bodyPr>
          <a:lstStyle/>
          <a:p>
            <a:pPr marL="285750" indent="-285750">
              <a:buFont typeface="Wingdings" panose="05000000000000000000" pitchFamily="2" charset="2"/>
              <a:buChar char="ü"/>
            </a:pPr>
            <a:r>
              <a:rPr lang="en-US" sz="2400" dirty="0"/>
              <a:t>Components to Help Protect Occupants</a:t>
            </a:r>
          </a:p>
          <a:p>
            <a:endParaRPr lang="en-US" sz="800" dirty="0"/>
          </a:p>
          <a:p>
            <a:pPr marL="285750" indent="-285750">
              <a:buFont typeface="Wingdings" panose="05000000000000000000" pitchFamily="2" charset="2"/>
              <a:buChar char="ü"/>
            </a:pPr>
            <a:r>
              <a:rPr lang="en-US" sz="2400" dirty="0"/>
              <a:t>Roadmap to Healthy Building Certification</a:t>
            </a:r>
          </a:p>
          <a:p>
            <a:endParaRPr lang="en-US" sz="800" dirty="0"/>
          </a:p>
          <a:p>
            <a:pPr marL="285750" indent="-285750">
              <a:buFont typeface="Wingdings" panose="05000000000000000000" pitchFamily="2" charset="2"/>
              <a:buChar char="ü"/>
            </a:pPr>
            <a:r>
              <a:rPr lang="en-US" sz="2400" dirty="0"/>
              <a:t>Checklist to Improve Your Indoor Environments</a:t>
            </a:r>
          </a:p>
          <a:p>
            <a:endParaRPr lang="en-US" sz="800" dirty="0"/>
          </a:p>
          <a:p>
            <a:pPr marL="285750" indent="-285750">
              <a:buFont typeface="Wingdings" panose="05000000000000000000" pitchFamily="2" charset="2"/>
              <a:buChar char="ü"/>
            </a:pPr>
            <a:r>
              <a:rPr lang="en-US" sz="2400" dirty="0"/>
              <a:t>Questions &amp; Solutions</a:t>
            </a:r>
          </a:p>
        </p:txBody>
      </p:sp>
    </p:spTree>
    <p:extLst>
      <p:ext uri="{BB962C8B-B14F-4D97-AF65-F5344CB8AC3E}">
        <p14:creationId xmlns:p14="http://schemas.microsoft.com/office/powerpoint/2010/main" val="390681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1D64B-A9FB-498B-BF55-F3714B5EEF5A}"/>
              </a:ext>
            </a:extLst>
          </p:cNvPr>
          <p:cNvPicPr>
            <a:picLocks noChangeAspect="1"/>
          </p:cNvPicPr>
          <p:nvPr/>
        </p:nvPicPr>
        <p:blipFill rotWithShape="1">
          <a:blip r:embed="rId2"/>
          <a:srcRect l="19951" t="14128" r="50677" b="57702"/>
          <a:stretch/>
        </p:blipFill>
        <p:spPr>
          <a:xfrm>
            <a:off x="2219418" y="1680128"/>
            <a:ext cx="3808521" cy="4103009"/>
          </a:xfrm>
          <a:prstGeom prst="rect">
            <a:avLst/>
          </a:prstGeom>
        </p:spPr>
      </p:pic>
      <p:pic>
        <p:nvPicPr>
          <p:cNvPr id="3" name="Picture 2">
            <a:extLst>
              <a:ext uri="{FF2B5EF4-FFF2-40B4-BE49-F238E27FC236}">
                <a16:creationId xmlns:a16="http://schemas.microsoft.com/office/drawing/2014/main" id="{487846DD-EB58-475A-A0D7-700D5C2E4DFE}"/>
              </a:ext>
            </a:extLst>
          </p:cNvPr>
          <p:cNvPicPr>
            <a:picLocks noChangeAspect="1"/>
          </p:cNvPicPr>
          <p:nvPr/>
        </p:nvPicPr>
        <p:blipFill rotWithShape="1">
          <a:blip r:embed="rId3"/>
          <a:srcRect l="51057" r="2914" b="2822"/>
          <a:stretch/>
        </p:blipFill>
        <p:spPr>
          <a:xfrm>
            <a:off x="6408383" y="1680128"/>
            <a:ext cx="3028579" cy="3948298"/>
          </a:xfrm>
          <a:prstGeom prst="rect">
            <a:avLst/>
          </a:prstGeom>
        </p:spPr>
      </p:pic>
      <p:sp>
        <p:nvSpPr>
          <p:cNvPr id="4" name="Title 7">
            <a:extLst>
              <a:ext uri="{FF2B5EF4-FFF2-40B4-BE49-F238E27FC236}">
                <a16:creationId xmlns:a16="http://schemas.microsoft.com/office/drawing/2014/main" id="{D7D80250-BA90-4AAE-BB55-1697B49E20BA}"/>
              </a:ext>
            </a:extLst>
          </p:cNvPr>
          <p:cNvSpPr txBox="1">
            <a:spLocks/>
          </p:cNvSpPr>
          <p:nvPr/>
        </p:nvSpPr>
        <p:spPr>
          <a:xfrm>
            <a:off x="1564193" y="475676"/>
            <a:ext cx="8972963" cy="4769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9E0000"/>
                </a:solidFill>
                <a:latin typeface="Calibri" panose="020F0502020204030204" pitchFamily="34" charset="0"/>
                <a:cs typeface="Calibri" panose="020F0502020204030204" pitchFamily="34" charset="0"/>
              </a:rPr>
              <a:t>LEED &amp; WELL Building Certification</a:t>
            </a:r>
          </a:p>
        </p:txBody>
      </p:sp>
    </p:spTree>
    <p:extLst>
      <p:ext uri="{BB962C8B-B14F-4D97-AF65-F5344CB8AC3E}">
        <p14:creationId xmlns:p14="http://schemas.microsoft.com/office/powerpoint/2010/main" val="21117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D9C93E-1DD9-44D2-B126-7040A3AD3C82}"/>
              </a:ext>
            </a:extLst>
          </p:cNvPr>
          <p:cNvPicPr>
            <a:picLocks noChangeAspect="1"/>
          </p:cNvPicPr>
          <p:nvPr/>
        </p:nvPicPr>
        <p:blipFill>
          <a:blip r:embed="rId2"/>
          <a:stretch>
            <a:fillRect/>
          </a:stretch>
        </p:blipFill>
        <p:spPr>
          <a:xfrm>
            <a:off x="5575176" y="2644343"/>
            <a:ext cx="3213073" cy="2309396"/>
          </a:xfrm>
          <a:prstGeom prst="rect">
            <a:avLst/>
          </a:prstGeom>
        </p:spPr>
      </p:pic>
      <p:pic>
        <p:nvPicPr>
          <p:cNvPr id="3" name="Picture 2">
            <a:extLst>
              <a:ext uri="{FF2B5EF4-FFF2-40B4-BE49-F238E27FC236}">
                <a16:creationId xmlns:a16="http://schemas.microsoft.com/office/drawing/2014/main" id="{4D4EB06E-77E1-416F-932A-ED2B0633DBC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2000"/>
                    </a14:imgEffect>
                  </a14:imgLayer>
                </a14:imgProps>
              </a:ext>
            </a:extLst>
          </a:blip>
          <a:stretch>
            <a:fillRect/>
          </a:stretch>
        </p:blipFill>
        <p:spPr>
          <a:xfrm>
            <a:off x="949910" y="1797127"/>
            <a:ext cx="4203623" cy="3825162"/>
          </a:xfrm>
          <a:prstGeom prst="rect">
            <a:avLst/>
          </a:prstGeom>
        </p:spPr>
      </p:pic>
      <p:sp>
        <p:nvSpPr>
          <p:cNvPr id="5" name="Title 7">
            <a:extLst>
              <a:ext uri="{FF2B5EF4-FFF2-40B4-BE49-F238E27FC236}">
                <a16:creationId xmlns:a16="http://schemas.microsoft.com/office/drawing/2014/main" id="{00665D0C-78C0-4FDF-AAE5-FF78600282E7}"/>
              </a:ext>
            </a:extLst>
          </p:cNvPr>
          <p:cNvSpPr txBox="1">
            <a:spLocks/>
          </p:cNvSpPr>
          <p:nvPr/>
        </p:nvSpPr>
        <p:spPr>
          <a:xfrm>
            <a:off x="1564193" y="475676"/>
            <a:ext cx="8972963" cy="4769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9E0000"/>
                </a:solidFill>
                <a:latin typeface="Calibri" panose="020F0502020204030204" pitchFamily="34" charset="0"/>
                <a:cs typeface="Calibri" panose="020F0502020204030204" pitchFamily="34" charset="0"/>
              </a:rPr>
              <a:t>LEED &amp; WELL Building Certification</a:t>
            </a:r>
          </a:p>
        </p:txBody>
      </p:sp>
      <p:pic>
        <p:nvPicPr>
          <p:cNvPr id="6" name="Picture 5">
            <a:extLst>
              <a:ext uri="{FF2B5EF4-FFF2-40B4-BE49-F238E27FC236}">
                <a16:creationId xmlns:a16="http://schemas.microsoft.com/office/drawing/2014/main" id="{8325176C-5975-46FE-B9FD-A7D8C4F582E0}"/>
              </a:ext>
            </a:extLst>
          </p:cNvPr>
          <p:cNvPicPr>
            <a:picLocks noChangeAspect="1"/>
          </p:cNvPicPr>
          <p:nvPr/>
        </p:nvPicPr>
        <p:blipFill>
          <a:blip r:embed="rId5"/>
          <a:stretch>
            <a:fillRect/>
          </a:stretch>
        </p:blipFill>
        <p:spPr>
          <a:xfrm>
            <a:off x="10537156" y="475676"/>
            <a:ext cx="1036410" cy="1176630"/>
          </a:xfrm>
          <a:prstGeom prst="rect">
            <a:avLst/>
          </a:prstGeom>
        </p:spPr>
      </p:pic>
      <p:pic>
        <p:nvPicPr>
          <p:cNvPr id="7" name="Picture 6">
            <a:extLst>
              <a:ext uri="{FF2B5EF4-FFF2-40B4-BE49-F238E27FC236}">
                <a16:creationId xmlns:a16="http://schemas.microsoft.com/office/drawing/2014/main" id="{596D5B46-3333-49E1-A2D3-7444E2A717A4}"/>
              </a:ext>
            </a:extLst>
          </p:cNvPr>
          <p:cNvPicPr>
            <a:picLocks noChangeAspect="1"/>
          </p:cNvPicPr>
          <p:nvPr/>
        </p:nvPicPr>
        <p:blipFill>
          <a:blip r:embed="rId6"/>
          <a:stretch>
            <a:fillRect/>
          </a:stretch>
        </p:blipFill>
        <p:spPr>
          <a:xfrm>
            <a:off x="5738660" y="2026237"/>
            <a:ext cx="4407790" cy="493819"/>
          </a:xfrm>
          <a:prstGeom prst="rect">
            <a:avLst/>
          </a:prstGeom>
        </p:spPr>
      </p:pic>
    </p:spTree>
    <p:extLst>
      <p:ext uri="{BB962C8B-B14F-4D97-AF65-F5344CB8AC3E}">
        <p14:creationId xmlns:p14="http://schemas.microsoft.com/office/powerpoint/2010/main" val="1653194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98BE83-3696-4F8E-92B8-CD5933CECEF8}"/>
              </a:ext>
            </a:extLst>
          </p:cNvPr>
          <p:cNvSpPr txBox="1"/>
          <p:nvPr/>
        </p:nvSpPr>
        <p:spPr>
          <a:xfrm>
            <a:off x="1792457" y="738188"/>
            <a:ext cx="8343900" cy="976312"/>
          </a:xfrm>
          <a:prstGeom prst="rect">
            <a:avLst/>
          </a:prstGeom>
          <a:noFill/>
        </p:spPr>
        <p:txBody>
          <a:bodyPr>
            <a:spAutoFit/>
          </a:bodyPr>
          <a:lstStyle/>
          <a:p>
            <a:pPr>
              <a:defRPr/>
            </a:pPr>
            <a:r>
              <a:rPr lang="en-US" sz="5750" b="1" dirty="0">
                <a:solidFill>
                  <a:schemeClr val="tx1">
                    <a:lumMod val="50000"/>
                  </a:schemeClr>
                </a:solidFill>
                <a:latin typeface="Helvetica" charset="0"/>
                <a:ea typeface="Helvetica" charset="0"/>
                <a:cs typeface="Helvetica" charset="0"/>
              </a:rPr>
              <a:t>CLEANING PROTOCOL</a:t>
            </a:r>
          </a:p>
        </p:txBody>
      </p:sp>
      <p:cxnSp>
        <p:nvCxnSpPr>
          <p:cNvPr id="5" name="Straight Connector 4">
            <a:extLst>
              <a:ext uri="{FF2B5EF4-FFF2-40B4-BE49-F238E27FC236}">
                <a16:creationId xmlns:a16="http://schemas.microsoft.com/office/drawing/2014/main" id="{C2FDF3AC-069C-4E10-8813-AE063E59EBDC}"/>
              </a:ext>
            </a:extLst>
          </p:cNvPr>
          <p:cNvCxnSpPr/>
          <p:nvPr/>
        </p:nvCxnSpPr>
        <p:spPr>
          <a:xfrm>
            <a:off x="1592262" y="1714500"/>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2293" name="Picture 8">
            <a:extLst>
              <a:ext uri="{FF2B5EF4-FFF2-40B4-BE49-F238E27FC236}">
                <a16:creationId xmlns:a16="http://schemas.microsoft.com/office/drawing/2014/main" id="{C54F93A0-B879-40FE-A067-40D913A9A9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7" r="3601"/>
          <a:stretch/>
        </p:blipFill>
        <p:spPr bwMode="auto">
          <a:xfrm>
            <a:off x="1869813" y="1932300"/>
            <a:ext cx="8452374" cy="35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254C529-728F-44B9-A19A-C9490B9320D6}"/>
              </a:ext>
            </a:extLst>
          </p:cNvPr>
          <p:cNvSpPr txBox="1"/>
          <p:nvPr/>
        </p:nvSpPr>
        <p:spPr>
          <a:xfrm rot="16200000">
            <a:off x="0" y="2524125"/>
            <a:ext cx="1865313"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2" name="Picture 1">
            <a:extLst>
              <a:ext uri="{FF2B5EF4-FFF2-40B4-BE49-F238E27FC236}">
                <a16:creationId xmlns:a16="http://schemas.microsoft.com/office/drawing/2014/main" id="{3841A18F-EE74-4BA6-85EE-D46512F584D8}"/>
              </a:ext>
            </a:extLst>
          </p:cNvPr>
          <p:cNvPicPr>
            <a:picLocks noChangeAspect="1"/>
          </p:cNvPicPr>
          <p:nvPr/>
        </p:nvPicPr>
        <p:blipFill>
          <a:blip r:embed="rId4"/>
          <a:stretch>
            <a:fillRect/>
          </a:stretch>
        </p:blipFill>
        <p:spPr>
          <a:xfrm>
            <a:off x="540895" y="0"/>
            <a:ext cx="1029585" cy="936937"/>
          </a:xfrm>
          <a:prstGeom prst="rect">
            <a:avLst/>
          </a:prstGeom>
        </p:spPr>
      </p:pic>
      <p:sp>
        <p:nvSpPr>
          <p:cNvPr id="3" name="Oval 2">
            <a:extLst>
              <a:ext uri="{FF2B5EF4-FFF2-40B4-BE49-F238E27FC236}">
                <a16:creationId xmlns:a16="http://schemas.microsoft.com/office/drawing/2014/main" id="{ABB421DE-3B8D-49B5-94D7-FCCA9071C267}"/>
              </a:ext>
            </a:extLst>
          </p:cNvPr>
          <p:cNvSpPr/>
          <p:nvPr/>
        </p:nvSpPr>
        <p:spPr>
          <a:xfrm>
            <a:off x="2902998" y="3515557"/>
            <a:ext cx="1056443" cy="28700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D30F68-3711-46E6-B8FE-2B4A474193DD}"/>
              </a:ext>
            </a:extLst>
          </p:cNvPr>
          <p:cNvSpPr/>
          <p:nvPr/>
        </p:nvSpPr>
        <p:spPr>
          <a:xfrm>
            <a:off x="2824489" y="3906982"/>
            <a:ext cx="2357111"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21785EB-0539-41A6-9ED2-83CCAB0457D1}"/>
              </a:ext>
            </a:extLst>
          </p:cNvPr>
          <p:cNvSpPr/>
          <p:nvPr/>
        </p:nvSpPr>
        <p:spPr>
          <a:xfrm>
            <a:off x="5516889" y="4335965"/>
            <a:ext cx="2768129"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CC8455-F570-43F3-89C5-1ED491082740}"/>
              </a:ext>
            </a:extLst>
          </p:cNvPr>
          <p:cNvSpPr txBox="1"/>
          <p:nvPr/>
        </p:nvSpPr>
        <p:spPr>
          <a:xfrm>
            <a:off x="1685924" y="938865"/>
            <a:ext cx="9923463"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CUSTODIAL TRAINING</a:t>
            </a:r>
          </a:p>
        </p:txBody>
      </p:sp>
      <p:cxnSp>
        <p:nvCxnSpPr>
          <p:cNvPr id="5" name="Straight Connector 4">
            <a:extLst>
              <a:ext uri="{FF2B5EF4-FFF2-40B4-BE49-F238E27FC236}">
                <a16:creationId xmlns:a16="http://schemas.microsoft.com/office/drawing/2014/main" id="{EDD9095F-86EB-46B7-B0F8-F3FB99443C31}"/>
              </a:ext>
            </a:extLst>
          </p:cNvPr>
          <p:cNvCxnSpPr/>
          <p:nvPr/>
        </p:nvCxnSpPr>
        <p:spPr>
          <a:xfrm>
            <a:off x="1685924" y="1915177"/>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907D76-3BE9-4C94-8144-891AA81510F7}"/>
              </a:ext>
            </a:extLst>
          </p:cNvPr>
          <p:cNvSpPr txBox="1"/>
          <p:nvPr/>
        </p:nvSpPr>
        <p:spPr>
          <a:xfrm rot="16200000">
            <a:off x="104775" y="2520950"/>
            <a:ext cx="1865313"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16390" name="Picture 1">
            <a:extLst>
              <a:ext uri="{FF2B5EF4-FFF2-40B4-BE49-F238E27FC236}">
                <a16:creationId xmlns:a16="http://schemas.microsoft.com/office/drawing/2014/main" id="{5771AAA1-3B4B-48FA-B09D-3624E889E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998" y="2451581"/>
            <a:ext cx="99933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B0F15B9-F287-4156-8E06-DDD9FCFE8821}"/>
              </a:ext>
            </a:extLst>
          </p:cNvPr>
          <p:cNvPicPr>
            <a:picLocks noChangeAspect="1"/>
          </p:cNvPicPr>
          <p:nvPr/>
        </p:nvPicPr>
        <p:blipFill>
          <a:blip r:embed="rId4"/>
          <a:stretch>
            <a:fillRect/>
          </a:stretch>
        </p:blipFill>
        <p:spPr>
          <a:xfrm>
            <a:off x="399242" y="0"/>
            <a:ext cx="1030313" cy="938865"/>
          </a:xfrm>
          <a:prstGeom prst="rect">
            <a:avLst/>
          </a:prstGeom>
        </p:spPr>
      </p:pic>
      <p:sp>
        <p:nvSpPr>
          <p:cNvPr id="9" name="Oval 8">
            <a:extLst>
              <a:ext uri="{FF2B5EF4-FFF2-40B4-BE49-F238E27FC236}">
                <a16:creationId xmlns:a16="http://schemas.microsoft.com/office/drawing/2014/main" id="{F53D8ECD-2CFA-4F3E-A420-78969B8E4276}"/>
              </a:ext>
            </a:extLst>
          </p:cNvPr>
          <p:cNvSpPr/>
          <p:nvPr/>
        </p:nvSpPr>
        <p:spPr>
          <a:xfrm>
            <a:off x="1754909" y="3283431"/>
            <a:ext cx="2946400" cy="1752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1EBEA2-CBC8-44A0-835D-2EA55B8CFCA2}"/>
              </a:ext>
            </a:extLst>
          </p:cNvPr>
          <p:cNvSpPr txBox="1"/>
          <p:nvPr/>
        </p:nvSpPr>
        <p:spPr>
          <a:xfrm>
            <a:off x="1685925" y="1399813"/>
            <a:ext cx="9923463"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CLEANING PRODUCTS</a:t>
            </a:r>
          </a:p>
        </p:txBody>
      </p:sp>
      <p:cxnSp>
        <p:nvCxnSpPr>
          <p:cNvPr id="5" name="Straight Connector 4">
            <a:extLst>
              <a:ext uri="{FF2B5EF4-FFF2-40B4-BE49-F238E27FC236}">
                <a16:creationId xmlns:a16="http://schemas.microsoft.com/office/drawing/2014/main" id="{94BB13A3-DF08-4E7A-89CD-0E832DF88A9F}"/>
              </a:ext>
            </a:extLst>
          </p:cNvPr>
          <p:cNvCxnSpPr/>
          <p:nvPr/>
        </p:nvCxnSpPr>
        <p:spPr>
          <a:xfrm>
            <a:off x="1728788" y="2536101"/>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1F61F2-F71C-4DB1-B09E-A0A29CF10E57}"/>
              </a:ext>
            </a:extLst>
          </p:cNvPr>
          <p:cNvSpPr txBox="1"/>
          <p:nvPr/>
        </p:nvSpPr>
        <p:spPr>
          <a:xfrm rot="16200000">
            <a:off x="28576" y="2509837"/>
            <a:ext cx="1865312"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sp>
        <p:nvSpPr>
          <p:cNvPr id="18438" name="Subtitle 2">
            <a:extLst>
              <a:ext uri="{FF2B5EF4-FFF2-40B4-BE49-F238E27FC236}">
                <a16:creationId xmlns:a16="http://schemas.microsoft.com/office/drawing/2014/main" id="{A7D8803F-7AAB-4DEB-9855-617FEAC1AB7F}"/>
              </a:ext>
            </a:extLst>
          </p:cNvPr>
          <p:cNvSpPr txBox="1">
            <a:spLocks noChangeArrowheads="1"/>
          </p:cNvSpPr>
          <p:nvPr/>
        </p:nvSpPr>
        <p:spPr bwMode="auto">
          <a:xfrm>
            <a:off x="1685925" y="2638425"/>
            <a:ext cx="84836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defTabSz="1827213">
              <a:spcBef>
                <a:spcPct val="20000"/>
              </a:spcBef>
              <a:buSzPct val="150000"/>
              <a:buBlip>
                <a:blip r:embed="rId3"/>
              </a:buBlip>
              <a:defRPr sz="2400">
                <a:solidFill>
                  <a:schemeClr val="tx1"/>
                </a:solidFill>
                <a:latin typeface="Arial" panose="020B0604020202020204" pitchFamily="34" charset="0"/>
              </a:defRPr>
            </a:lvl1pPr>
            <a:lvl2pPr marL="627063" indent="-171450" defTabSz="1827213">
              <a:spcBef>
                <a:spcPct val="20000"/>
              </a:spcBef>
              <a:buClr>
                <a:srgbClr val="003087"/>
              </a:buClr>
              <a:buChar char="•"/>
              <a:defRPr sz="2000">
                <a:solidFill>
                  <a:schemeClr val="tx1"/>
                </a:solidFill>
                <a:latin typeface="Arial" panose="020B0604020202020204" pitchFamily="34" charset="0"/>
              </a:defRPr>
            </a:lvl2pPr>
            <a:lvl3pPr marL="1827213" indent="-228600" defTabSz="1827213">
              <a:spcBef>
                <a:spcPct val="20000"/>
              </a:spcBef>
              <a:buClr>
                <a:srgbClr val="003087"/>
              </a:buClr>
              <a:buFont typeface="Helvetica Neue" pitchFamily="2" charset="0"/>
              <a:buChar char="–"/>
              <a:defRPr>
                <a:solidFill>
                  <a:schemeClr val="tx1"/>
                </a:solidFill>
                <a:latin typeface="Arial" panose="020B0604020202020204" pitchFamily="34" charset="0"/>
              </a:defRPr>
            </a:lvl3pPr>
            <a:lvl4pPr marL="2741613" indent="-228600" defTabSz="1827213">
              <a:spcBef>
                <a:spcPct val="20000"/>
              </a:spcBef>
              <a:buClr>
                <a:srgbClr val="003087"/>
              </a:buClr>
              <a:buFont typeface="Wingdings 2" panose="05020102010507070707" pitchFamily="18" charset="2"/>
              <a:buChar char=""/>
              <a:defRPr sz="1600">
                <a:solidFill>
                  <a:schemeClr val="tx1"/>
                </a:solidFill>
                <a:latin typeface="Arial" panose="020B0604020202020204" pitchFamily="34" charset="0"/>
              </a:defRPr>
            </a:lvl4pPr>
            <a:lvl5pPr marL="3656013" indent="-228600" defTabSz="1827213">
              <a:spcBef>
                <a:spcPct val="20000"/>
              </a:spcBef>
              <a:buClr>
                <a:srgbClr val="003087"/>
              </a:buClr>
              <a:buFont typeface="Arial" panose="020B0604020202020204" pitchFamily="34" charset="0"/>
              <a:buChar char="»"/>
              <a:defRPr sz="1600">
                <a:solidFill>
                  <a:schemeClr val="tx1"/>
                </a:solidFill>
                <a:latin typeface="Arial" panose="020B0604020202020204" pitchFamily="34" charset="0"/>
              </a:defRPr>
            </a:lvl5pPr>
            <a:lvl6pPr marL="41132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6pPr>
            <a:lvl7pPr marL="45704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7pPr>
            <a:lvl8pPr marL="50276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8pPr>
            <a:lvl9pPr marL="54848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ts val="2000"/>
              </a:spcBef>
              <a:buClr>
                <a:srgbClr val="43B1BC"/>
              </a:buClr>
              <a:buSzTx/>
              <a:buFontTx/>
              <a:buNone/>
            </a:pPr>
            <a:r>
              <a:rPr lang="en-US" altLang="en-US" sz="1400" b="1">
                <a:latin typeface="Helvetica" panose="020B0604020202020204" pitchFamily="34" charset="0"/>
                <a:cs typeface="Helvetica" panose="020B0604020202020204" pitchFamily="34" charset="0"/>
              </a:rPr>
              <a:t>Certified cleaning products eliminate harmful ingredient contents and reduce potential associated hazards. </a:t>
            </a:r>
          </a:p>
          <a:p>
            <a:pPr eaLnBrk="1" hangingPunct="1">
              <a:spcBef>
                <a:spcPts val="2000"/>
              </a:spcBef>
              <a:buClr>
                <a:srgbClr val="43B1BC"/>
              </a:buClr>
              <a:buSzTx/>
              <a:buFontTx/>
              <a:buChar char="•"/>
            </a:pPr>
            <a:r>
              <a:rPr lang="en-US" altLang="en-US" sz="1200">
                <a:latin typeface="Helvetica" panose="020B0604020202020204" pitchFamily="34" charset="0"/>
                <a:cs typeface="Helvetica" panose="020B0604020202020204" pitchFamily="34" charset="0"/>
              </a:rPr>
              <a:t>Cleaning, disinfection, and sanitization products selected for use must be certified according to the criteria in Table A4 of the WELL Building Standard. These include product certifications such as: </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EPA’s Safer Choice</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GreenSeal</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Environmental Choice New Zealand</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EU Ecolabel</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Nordic Ecolabel,  etc. </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For projects outside the United States, any Type 1 eco-labeling program as defined by ISO 14024: 1999 developed by a member of the Global Ecolabelling Network may be used. </a:t>
            </a:r>
          </a:p>
          <a:p>
            <a:pPr eaLnBrk="1" hangingPunct="1">
              <a:spcBef>
                <a:spcPts val="2000"/>
              </a:spcBef>
              <a:buClr>
                <a:srgbClr val="43B1BC"/>
              </a:buClr>
              <a:buSzTx/>
              <a:buFontTx/>
              <a:buChar char="•"/>
            </a:pPr>
            <a:endParaRPr lang="en-US" altLang="en-US" sz="1200">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EA80F7D4-76BA-40AF-A9EE-1A0D09BA5B0A}"/>
              </a:ext>
            </a:extLst>
          </p:cNvPr>
          <p:cNvPicPr>
            <a:picLocks noChangeAspect="1"/>
          </p:cNvPicPr>
          <p:nvPr/>
        </p:nvPicPr>
        <p:blipFill rotWithShape="1">
          <a:blip r:embed="rId4"/>
          <a:srcRect l="67833" t="37801" r="11250" b="46736"/>
          <a:stretch/>
        </p:blipFill>
        <p:spPr>
          <a:xfrm>
            <a:off x="9461183" y="179387"/>
            <a:ext cx="2550160" cy="1060451"/>
          </a:xfrm>
          <a:prstGeom prst="rect">
            <a:avLst/>
          </a:prstGeom>
        </p:spPr>
      </p:pic>
      <p:pic>
        <p:nvPicPr>
          <p:cNvPr id="3" name="Picture 2">
            <a:extLst>
              <a:ext uri="{FF2B5EF4-FFF2-40B4-BE49-F238E27FC236}">
                <a16:creationId xmlns:a16="http://schemas.microsoft.com/office/drawing/2014/main" id="{C8A47565-CB02-4872-AA77-A992330985D9}"/>
              </a:ext>
            </a:extLst>
          </p:cNvPr>
          <p:cNvPicPr>
            <a:picLocks noChangeAspect="1"/>
          </p:cNvPicPr>
          <p:nvPr/>
        </p:nvPicPr>
        <p:blipFill>
          <a:blip r:embed="rId5"/>
          <a:stretch>
            <a:fillRect/>
          </a:stretch>
        </p:blipFill>
        <p:spPr>
          <a:xfrm>
            <a:off x="446075" y="0"/>
            <a:ext cx="1030313" cy="938865"/>
          </a:xfrm>
          <a:prstGeom prst="rect">
            <a:avLst/>
          </a:prstGeom>
        </p:spPr>
      </p:pic>
      <p:sp>
        <p:nvSpPr>
          <p:cNvPr id="9" name="Oval 8">
            <a:extLst>
              <a:ext uri="{FF2B5EF4-FFF2-40B4-BE49-F238E27FC236}">
                <a16:creationId xmlns:a16="http://schemas.microsoft.com/office/drawing/2014/main" id="{C4789A2B-28D9-4BF2-B576-C5F4EA3D4175}"/>
              </a:ext>
            </a:extLst>
          </p:cNvPr>
          <p:cNvSpPr/>
          <p:nvPr/>
        </p:nvSpPr>
        <p:spPr>
          <a:xfrm>
            <a:off x="9252277" y="655782"/>
            <a:ext cx="2681105" cy="41849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809136-965B-402B-A3AF-728D23E3B55B}"/>
              </a:ext>
            </a:extLst>
          </p:cNvPr>
          <p:cNvSpPr txBox="1"/>
          <p:nvPr/>
        </p:nvSpPr>
        <p:spPr>
          <a:xfrm>
            <a:off x="1685925" y="854870"/>
            <a:ext cx="9050338"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CLEANING EQUIPMENT</a:t>
            </a:r>
          </a:p>
        </p:txBody>
      </p:sp>
      <p:cxnSp>
        <p:nvCxnSpPr>
          <p:cNvPr id="5" name="Straight Connector 4">
            <a:extLst>
              <a:ext uri="{FF2B5EF4-FFF2-40B4-BE49-F238E27FC236}">
                <a16:creationId xmlns:a16="http://schemas.microsoft.com/office/drawing/2014/main" id="{1FF5E18A-8095-4706-A0D6-4BEC87447ACA}"/>
              </a:ext>
            </a:extLst>
          </p:cNvPr>
          <p:cNvCxnSpPr/>
          <p:nvPr/>
        </p:nvCxnSpPr>
        <p:spPr>
          <a:xfrm>
            <a:off x="1745042" y="1831182"/>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9BA6A4-0224-40EE-9490-86D2C686A2E4}"/>
              </a:ext>
            </a:extLst>
          </p:cNvPr>
          <p:cNvSpPr txBox="1"/>
          <p:nvPr/>
        </p:nvSpPr>
        <p:spPr>
          <a:xfrm rot="16200000">
            <a:off x="104776" y="2538412"/>
            <a:ext cx="1865312"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36870" name="Picture 9">
            <a:extLst>
              <a:ext uri="{FF2B5EF4-FFF2-40B4-BE49-F238E27FC236}">
                <a16:creationId xmlns:a16="http://schemas.microsoft.com/office/drawing/2014/main" id="{90FB23A9-1AB2-4C68-9E1F-A6CE9F961BDE}"/>
              </a:ext>
            </a:extLst>
          </p:cNvPr>
          <p:cNvPicPr>
            <a:picLocks noChangeAspect="1" noChangeArrowheads="1"/>
          </p:cNvPicPr>
          <p:nvPr/>
        </p:nvPicPr>
        <p:blipFill>
          <a:blip r:embed="rId3">
            <a:lum bright="-14000" contrast="38000"/>
            <a:extLst>
              <a:ext uri="{28A0092B-C50C-407E-A947-70E740481C1C}">
                <a14:useLocalDpi xmlns:a14="http://schemas.microsoft.com/office/drawing/2010/main" val="0"/>
              </a:ext>
            </a:extLst>
          </a:blip>
          <a:srcRect l="7281" t="48813" r="8257" b="26118"/>
          <a:stretch>
            <a:fillRect/>
          </a:stretch>
        </p:blipFill>
        <p:spPr bwMode="auto">
          <a:xfrm>
            <a:off x="1812925" y="2136342"/>
            <a:ext cx="8923338"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FACFC4B-8A03-4DE1-A73A-9ACFFFCDFB5A}"/>
              </a:ext>
            </a:extLst>
          </p:cNvPr>
          <p:cNvPicPr>
            <a:picLocks noChangeAspect="1"/>
          </p:cNvPicPr>
          <p:nvPr/>
        </p:nvPicPr>
        <p:blipFill>
          <a:blip r:embed="rId4"/>
          <a:stretch>
            <a:fillRect/>
          </a:stretch>
        </p:blipFill>
        <p:spPr>
          <a:xfrm>
            <a:off x="522275" y="0"/>
            <a:ext cx="1030313" cy="938865"/>
          </a:xfrm>
          <a:prstGeom prst="rect">
            <a:avLst/>
          </a:prstGeom>
        </p:spPr>
      </p:pic>
      <p:sp>
        <p:nvSpPr>
          <p:cNvPr id="8" name="Oval 7">
            <a:extLst>
              <a:ext uri="{FF2B5EF4-FFF2-40B4-BE49-F238E27FC236}">
                <a16:creationId xmlns:a16="http://schemas.microsoft.com/office/drawing/2014/main" id="{D1E4CDD0-FBFC-4AF5-921E-F1BA68755575}"/>
              </a:ext>
            </a:extLst>
          </p:cNvPr>
          <p:cNvSpPr/>
          <p:nvPr/>
        </p:nvSpPr>
        <p:spPr>
          <a:xfrm>
            <a:off x="8340436" y="2697017"/>
            <a:ext cx="1209964"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83160F-4060-4DBC-828A-9E19C5D626BE}"/>
              </a:ext>
            </a:extLst>
          </p:cNvPr>
          <p:cNvSpPr/>
          <p:nvPr/>
        </p:nvSpPr>
        <p:spPr>
          <a:xfrm>
            <a:off x="2981508" y="3485381"/>
            <a:ext cx="4112019"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8DDD5D-D5B0-4D2F-ACF0-0D71697F2AAC}"/>
              </a:ext>
            </a:extLst>
          </p:cNvPr>
          <p:cNvSpPr txBox="1"/>
          <p:nvPr/>
        </p:nvSpPr>
        <p:spPr>
          <a:xfrm>
            <a:off x="1685925" y="1239838"/>
            <a:ext cx="9050338"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CLEANING EQUIPMENT</a:t>
            </a:r>
          </a:p>
        </p:txBody>
      </p:sp>
      <p:cxnSp>
        <p:nvCxnSpPr>
          <p:cNvPr id="5" name="Straight Connector 4">
            <a:extLst>
              <a:ext uri="{FF2B5EF4-FFF2-40B4-BE49-F238E27FC236}">
                <a16:creationId xmlns:a16="http://schemas.microsoft.com/office/drawing/2014/main" id="{DB4AC63D-9837-4A29-8F4E-CC1AB33E5A2D}"/>
              </a:ext>
            </a:extLst>
          </p:cNvPr>
          <p:cNvCxnSpPr/>
          <p:nvPr/>
        </p:nvCxnSpPr>
        <p:spPr>
          <a:xfrm>
            <a:off x="1728788" y="2243138"/>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FAFAFD-2D6B-4EA9-BDE8-5E3EC39255A6}"/>
              </a:ext>
            </a:extLst>
          </p:cNvPr>
          <p:cNvSpPr txBox="1"/>
          <p:nvPr/>
        </p:nvSpPr>
        <p:spPr>
          <a:xfrm rot="16200000">
            <a:off x="27782" y="2378868"/>
            <a:ext cx="1866900"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14342" name="Picture 1">
            <a:extLst>
              <a:ext uri="{FF2B5EF4-FFF2-40B4-BE49-F238E27FC236}">
                <a16:creationId xmlns:a16="http://schemas.microsoft.com/office/drawing/2014/main" id="{E3E55776-D3CF-45A9-BC41-636A252DC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561" y="2501899"/>
            <a:ext cx="1019810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61AD3C8-7BCB-4977-8E3A-2193D60B0347}"/>
              </a:ext>
            </a:extLst>
          </p:cNvPr>
          <p:cNvPicPr>
            <a:picLocks noChangeAspect="1"/>
          </p:cNvPicPr>
          <p:nvPr/>
        </p:nvPicPr>
        <p:blipFill>
          <a:blip r:embed="rId4"/>
          <a:stretch>
            <a:fillRect/>
          </a:stretch>
        </p:blipFill>
        <p:spPr>
          <a:xfrm>
            <a:off x="446075" y="0"/>
            <a:ext cx="1030313" cy="938865"/>
          </a:xfrm>
          <a:prstGeom prst="rect">
            <a:avLst/>
          </a:prstGeom>
        </p:spPr>
      </p:pic>
      <p:sp>
        <p:nvSpPr>
          <p:cNvPr id="9" name="Oval 8">
            <a:extLst>
              <a:ext uri="{FF2B5EF4-FFF2-40B4-BE49-F238E27FC236}">
                <a16:creationId xmlns:a16="http://schemas.microsoft.com/office/drawing/2014/main" id="{43664685-3FBB-4547-8910-80ED450E51AF}"/>
              </a:ext>
            </a:extLst>
          </p:cNvPr>
          <p:cNvSpPr/>
          <p:nvPr/>
        </p:nvSpPr>
        <p:spPr>
          <a:xfrm>
            <a:off x="8303491" y="2807854"/>
            <a:ext cx="1385454"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240E6E-9543-47DB-A02E-B35D1DF7F060}"/>
              </a:ext>
            </a:extLst>
          </p:cNvPr>
          <p:cNvSpPr/>
          <p:nvPr/>
        </p:nvSpPr>
        <p:spPr>
          <a:xfrm>
            <a:off x="7230234" y="3779184"/>
            <a:ext cx="2357111"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7DFF57-41CA-45D9-BE43-40C36B67071D}"/>
              </a:ext>
            </a:extLst>
          </p:cNvPr>
          <p:cNvSpPr/>
          <p:nvPr/>
        </p:nvSpPr>
        <p:spPr>
          <a:xfrm>
            <a:off x="5743180" y="4201228"/>
            <a:ext cx="2357111"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8594EB-9F2F-44BE-9AB5-587CEED5448B}"/>
              </a:ext>
            </a:extLst>
          </p:cNvPr>
          <p:cNvSpPr txBox="1"/>
          <p:nvPr/>
        </p:nvSpPr>
        <p:spPr>
          <a:xfrm>
            <a:off x="1219200" y="1239838"/>
            <a:ext cx="10896600" cy="977900"/>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DISINFECTION/SANITIZATION</a:t>
            </a:r>
          </a:p>
        </p:txBody>
      </p:sp>
      <p:cxnSp>
        <p:nvCxnSpPr>
          <p:cNvPr id="5" name="Straight Connector 4">
            <a:extLst>
              <a:ext uri="{FF2B5EF4-FFF2-40B4-BE49-F238E27FC236}">
                <a16:creationId xmlns:a16="http://schemas.microsoft.com/office/drawing/2014/main" id="{4C5D522F-9B7B-4276-AD20-F6BFC5AB0FAF}"/>
              </a:ext>
            </a:extLst>
          </p:cNvPr>
          <p:cNvCxnSpPr/>
          <p:nvPr/>
        </p:nvCxnSpPr>
        <p:spPr>
          <a:xfrm>
            <a:off x="1592262" y="2321881"/>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2474F7-65C2-4B17-BFB5-B028248DDB36}"/>
              </a:ext>
            </a:extLst>
          </p:cNvPr>
          <p:cNvSpPr txBox="1"/>
          <p:nvPr/>
        </p:nvSpPr>
        <p:spPr>
          <a:xfrm rot="16200000">
            <a:off x="-38099" y="2468562"/>
            <a:ext cx="1865312"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22534" name="Picture 1">
            <a:extLst>
              <a:ext uri="{FF2B5EF4-FFF2-40B4-BE49-F238E27FC236}">
                <a16:creationId xmlns:a16="http://schemas.microsoft.com/office/drawing/2014/main" id="{41347FFF-ED42-4364-8C29-B3E38DF95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2" y="2544497"/>
            <a:ext cx="9345374"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128F142-60FB-4473-80ED-9D67564BAB80}"/>
              </a:ext>
            </a:extLst>
          </p:cNvPr>
          <p:cNvPicPr>
            <a:picLocks noChangeAspect="1"/>
          </p:cNvPicPr>
          <p:nvPr/>
        </p:nvPicPr>
        <p:blipFill>
          <a:blip r:embed="rId4"/>
          <a:stretch>
            <a:fillRect/>
          </a:stretch>
        </p:blipFill>
        <p:spPr>
          <a:xfrm>
            <a:off x="502432" y="0"/>
            <a:ext cx="1030313" cy="938865"/>
          </a:xfrm>
          <a:prstGeom prst="rect">
            <a:avLst/>
          </a:prstGeom>
        </p:spPr>
      </p:pic>
      <p:sp>
        <p:nvSpPr>
          <p:cNvPr id="9" name="Oval 8">
            <a:extLst>
              <a:ext uri="{FF2B5EF4-FFF2-40B4-BE49-F238E27FC236}">
                <a16:creationId xmlns:a16="http://schemas.microsoft.com/office/drawing/2014/main" id="{2ECA7849-0FFE-4118-8BEB-478F64A3F010}"/>
              </a:ext>
            </a:extLst>
          </p:cNvPr>
          <p:cNvSpPr/>
          <p:nvPr/>
        </p:nvSpPr>
        <p:spPr>
          <a:xfrm>
            <a:off x="1910089" y="4405745"/>
            <a:ext cx="2689620" cy="87745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00C265-1EF6-4305-9590-40C683E47AEC}"/>
              </a:ext>
            </a:extLst>
          </p:cNvPr>
          <p:cNvSpPr txBox="1"/>
          <p:nvPr/>
        </p:nvSpPr>
        <p:spPr>
          <a:xfrm>
            <a:off x="1863479" y="665669"/>
            <a:ext cx="9326563"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HIGH TOUCH SURFACES </a:t>
            </a:r>
          </a:p>
        </p:txBody>
      </p:sp>
      <p:cxnSp>
        <p:nvCxnSpPr>
          <p:cNvPr id="5" name="Straight Connector 4">
            <a:extLst>
              <a:ext uri="{FF2B5EF4-FFF2-40B4-BE49-F238E27FC236}">
                <a16:creationId xmlns:a16="http://schemas.microsoft.com/office/drawing/2014/main" id="{CE64F65C-AD3B-4D20-AC5B-BFBE920D023A}"/>
              </a:ext>
            </a:extLst>
          </p:cNvPr>
          <p:cNvCxnSpPr/>
          <p:nvPr/>
        </p:nvCxnSpPr>
        <p:spPr>
          <a:xfrm>
            <a:off x="1863479" y="1682375"/>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2E0157E8-65B0-4D36-BC06-3167966AE4B3}"/>
              </a:ext>
            </a:extLst>
          </p:cNvPr>
          <p:cNvSpPr txBox="1">
            <a:spLocks/>
          </p:cNvSpPr>
          <p:nvPr/>
        </p:nvSpPr>
        <p:spPr>
          <a:xfrm>
            <a:off x="1863479" y="2347808"/>
            <a:ext cx="9326058" cy="4510192"/>
          </a:xfrm>
          <a:prstGeom prst="rect">
            <a:avLst/>
          </a:prstGeom>
        </p:spPr>
        <p:txBody>
          <a:bodyPr numCol="2"/>
          <a:lstStyle>
            <a:lvl1pPr marL="0" indent="0" algn="l" defTabSz="1828434" rtl="0" eaLnBrk="1" latinLnBrk="0" hangingPunct="1">
              <a:lnSpc>
                <a:spcPct val="90000"/>
              </a:lnSpc>
              <a:spcBef>
                <a:spcPts val="2000"/>
              </a:spcBef>
              <a:buFont typeface="Arial" charset="0"/>
              <a:buNone/>
              <a:defRPr lang="en-US" sz="4800" b="0" i="0" kern="1200" dirty="0" smtClean="0">
                <a:solidFill>
                  <a:schemeClr val="tx1"/>
                </a:solidFill>
                <a:effectLst/>
                <a:latin typeface="Museo Sans 500" charset="0"/>
                <a:ea typeface="Museo Sans 500" charset="0"/>
                <a:cs typeface="Museo Sans 500" charset="0"/>
              </a:defRPr>
            </a:lvl1pPr>
            <a:lvl2pPr marL="914217" indent="0" algn="l" defTabSz="1828434" rtl="0" eaLnBrk="1" latinLnBrk="0" hangingPunct="1">
              <a:lnSpc>
                <a:spcPct val="90000"/>
              </a:lnSpc>
              <a:spcBef>
                <a:spcPts val="1000"/>
              </a:spcBef>
              <a:buFont typeface="Arial" charset="0"/>
              <a:buNone/>
              <a:defRPr lang="en-US" sz="4000" b="0" i="0" kern="1200" dirty="0" smtClean="0">
                <a:solidFill>
                  <a:schemeClr val="tx1"/>
                </a:solidFill>
                <a:effectLst/>
                <a:latin typeface="Museo Sans 500" charset="0"/>
                <a:ea typeface="Museo Sans 500" charset="0"/>
                <a:cs typeface="Museo Sans 500" charset="0"/>
              </a:defRPr>
            </a:lvl2pPr>
            <a:lvl3pPr marL="1828434" indent="0" algn="l" defTabSz="1828434" rtl="0" eaLnBrk="1" latinLnBrk="0" hangingPunct="1">
              <a:lnSpc>
                <a:spcPct val="90000"/>
              </a:lnSpc>
              <a:spcBef>
                <a:spcPts val="1000"/>
              </a:spcBef>
              <a:buFont typeface="Arial" charset="0"/>
              <a:buNone/>
              <a:defRPr lang="en-US" sz="3600" b="0" i="0" kern="1200" dirty="0" smtClean="0">
                <a:solidFill>
                  <a:schemeClr val="tx1"/>
                </a:solidFill>
                <a:effectLst/>
                <a:latin typeface="Museo Sans 500" charset="0"/>
                <a:ea typeface="Museo Sans 500" charset="0"/>
                <a:cs typeface="Museo Sans 500" charset="0"/>
              </a:defRPr>
            </a:lvl3pPr>
            <a:lvl4pPr marL="2742651" indent="0" algn="l" defTabSz="1828434" rtl="0" eaLnBrk="1" latinLnBrk="0" hangingPunct="1">
              <a:lnSpc>
                <a:spcPct val="90000"/>
              </a:lnSpc>
              <a:spcBef>
                <a:spcPts val="1000"/>
              </a:spcBef>
              <a:buFont typeface="Arial" charset="0"/>
              <a:buNone/>
              <a:defRPr lang="en-US" sz="3200" b="0" i="0" kern="1200" dirty="0" smtClean="0">
                <a:solidFill>
                  <a:schemeClr val="tx1"/>
                </a:solidFill>
                <a:effectLst/>
                <a:latin typeface="Museo Sans 500" charset="0"/>
                <a:ea typeface="Museo Sans 500" charset="0"/>
                <a:cs typeface="Museo Sans 500" charset="0"/>
              </a:defRPr>
            </a:lvl4pPr>
            <a:lvl5pPr marL="3656868" indent="0" algn="l" defTabSz="1828434" rtl="0" eaLnBrk="1" latinLnBrk="0" hangingPunct="1">
              <a:lnSpc>
                <a:spcPct val="90000"/>
              </a:lnSpc>
              <a:spcBef>
                <a:spcPts val="1000"/>
              </a:spcBef>
              <a:buFont typeface="Arial" charset="0"/>
              <a:buNone/>
              <a:defRPr lang="en-US" sz="3200" b="0" i="0" kern="1200" dirty="0">
                <a:solidFill>
                  <a:schemeClr val="tx1"/>
                </a:solidFill>
                <a:effectLst/>
                <a:latin typeface="Museo Sans 500" charset="0"/>
                <a:ea typeface="Museo Sans 500" charset="0"/>
                <a:cs typeface="Museo Sans 500"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rgbClr val="43B1BC"/>
              </a:buClr>
              <a:defRPr/>
            </a:pPr>
            <a:r>
              <a:rPr sz="1400" b="1" u="sng" dirty="0">
                <a:solidFill>
                  <a:srgbClr val="53565A"/>
                </a:solidFill>
                <a:latin typeface="Helvetica Light" charset="0"/>
                <a:ea typeface="Helvetica Light" charset="0"/>
                <a:cs typeface="Helvetica Light" charset="0"/>
              </a:rPr>
              <a:t>Non-porous items</a:t>
            </a:r>
            <a:r>
              <a:rPr sz="1400" dirty="0">
                <a:solidFill>
                  <a:srgbClr val="53565A"/>
                </a:solidFill>
                <a:latin typeface="Helvetica Light" charset="0"/>
                <a:ea typeface="Helvetica Light" charset="0"/>
                <a:cs typeface="Helvetica Light" charset="0"/>
              </a:rPr>
              <a:t>:</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Tabletops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Doorknobs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Elevator buttons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Telephones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Public digital devices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Light switches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Chairs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Bathroom handles/fixtures</a:t>
            </a:r>
          </a:p>
          <a:p>
            <a:pPr marL="228600" indent="-228600">
              <a:buClr>
                <a:srgbClr val="43B1BC"/>
              </a:buClr>
              <a:buFont typeface="Arial" charset="0"/>
              <a:buChar char="•"/>
              <a:defRPr/>
            </a:pPr>
            <a:endParaRPr sz="1400" dirty="0">
              <a:solidFill>
                <a:schemeClr val="tx1">
                  <a:lumMod val="50000"/>
                </a:schemeClr>
              </a:solidFill>
              <a:latin typeface="Helvetica Light" charset="0"/>
              <a:ea typeface="Helvetica Light" charset="0"/>
              <a:cs typeface="Helvetica Light" charset="0"/>
            </a:endParaRPr>
          </a:p>
          <a:p>
            <a:pPr marL="228600" indent="-228600">
              <a:buClr>
                <a:srgbClr val="43B1BC"/>
              </a:buClr>
              <a:buFont typeface="Arial" charset="0"/>
              <a:buChar char="•"/>
              <a:defRPr/>
            </a:pPr>
            <a:endParaRPr sz="1400" dirty="0">
              <a:solidFill>
                <a:schemeClr val="tx1">
                  <a:lumMod val="50000"/>
                </a:schemeClr>
              </a:solidFill>
              <a:latin typeface="Helvetica Light" charset="0"/>
              <a:ea typeface="Helvetica Light" charset="0"/>
              <a:cs typeface="Helvetica Light" charset="0"/>
            </a:endParaRPr>
          </a:p>
          <a:p>
            <a:pPr marL="228600" indent="-228600">
              <a:buClr>
                <a:srgbClr val="43B1BC"/>
              </a:buClr>
              <a:buFont typeface="Arial" charset="0"/>
              <a:buChar char="•"/>
              <a:defRPr/>
            </a:pPr>
            <a:endParaRPr sz="1400" dirty="0">
              <a:solidFill>
                <a:schemeClr val="tx1">
                  <a:lumMod val="50000"/>
                </a:schemeClr>
              </a:solidFill>
              <a:latin typeface="Helvetica Light" charset="0"/>
              <a:ea typeface="Helvetica Light" charset="0"/>
              <a:cs typeface="Helvetica Light" charset="0"/>
            </a:endParaRPr>
          </a:p>
          <a:p>
            <a:pPr marL="228600" indent="-228600">
              <a:buClr>
                <a:srgbClr val="43B1BC"/>
              </a:buClr>
              <a:buFont typeface="Arial" charset="0"/>
              <a:buChar char="•"/>
              <a:defRPr/>
            </a:pPr>
            <a:endParaRPr sz="1400" dirty="0">
              <a:solidFill>
                <a:schemeClr val="tx1">
                  <a:lumMod val="50000"/>
                </a:schemeClr>
              </a:solidFill>
              <a:latin typeface="Helvetica Light" charset="0"/>
              <a:ea typeface="Helvetica Light" charset="0"/>
              <a:cs typeface="Helvetica Light" charset="0"/>
            </a:endParaRP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Countertops in bathrooms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Toilet handles and lids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Bathtubs and shower walls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Kitchen handles and fixtures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Countertops in kitchens</a:t>
            </a:r>
          </a:p>
          <a:p>
            <a:pPr marL="228600" indent="-228600">
              <a:buClr>
                <a:srgbClr val="43B1BC"/>
              </a:buClr>
              <a:buFont typeface="Arial" charset="0"/>
              <a:buChar char="•"/>
              <a:defRPr/>
            </a:pPr>
            <a:endParaRPr sz="1400" dirty="0">
              <a:solidFill>
                <a:schemeClr val="tx1">
                  <a:lumMod val="50000"/>
                </a:schemeClr>
              </a:solidFill>
              <a:latin typeface="Helvetica Light" charset="0"/>
              <a:ea typeface="Helvetica Light" charset="0"/>
              <a:cs typeface="Helvetica Light" charset="0"/>
            </a:endParaRPr>
          </a:p>
          <a:p>
            <a:pPr defTabSz="304793">
              <a:buClr>
                <a:srgbClr val="43B1BC"/>
              </a:buClr>
              <a:defRPr/>
            </a:pPr>
            <a:r>
              <a:rPr sz="1400" b="1" u="sng" dirty="0">
                <a:solidFill>
                  <a:srgbClr val="53565A"/>
                </a:solidFill>
                <a:latin typeface="Helvetica Light" charset="0"/>
                <a:ea typeface="Helvetica Light" charset="0"/>
                <a:cs typeface="Helvetica Light" charset="0"/>
              </a:rPr>
              <a:t>Porous items</a:t>
            </a:r>
            <a:r>
              <a:rPr sz="1400" dirty="0">
                <a:solidFill>
                  <a:srgbClr val="53565A"/>
                </a:solidFill>
                <a:latin typeface="Helvetica Light" charset="0"/>
                <a:ea typeface="Helvetica Light" charset="0"/>
                <a:cs typeface="Helvetica Light" charset="0"/>
              </a:rPr>
              <a:t>: </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Rugs</a:t>
            </a:r>
          </a:p>
          <a:p>
            <a:pPr marL="228600" indent="-228600">
              <a:buClr>
                <a:srgbClr val="43B1BC"/>
              </a:buClr>
              <a:buFont typeface="Arial" charset="0"/>
              <a:buChar char="•"/>
              <a:defRPr/>
            </a:pPr>
            <a:r>
              <a:rPr sz="1400" dirty="0">
                <a:solidFill>
                  <a:schemeClr val="tx1">
                    <a:lumMod val="50000"/>
                  </a:schemeClr>
                </a:solidFill>
                <a:latin typeface="Helvetica Light" charset="0"/>
                <a:ea typeface="Helvetica Light" charset="0"/>
                <a:cs typeface="Helvetica Light" charset="0"/>
              </a:rPr>
              <a:t>Upholstered furniture covers/Curtains</a:t>
            </a:r>
          </a:p>
          <a:p>
            <a:pPr marL="228600" indent="-228600">
              <a:buClr>
                <a:srgbClr val="43B1BC"/>
              </a:buClr>
              <a:buFont typeface="Arial" charset="0"/>
              <a:buChar char="•"/>
              <a:defRPr/>
            </a:pPr>
            <a:endParaRPr sz="1400" dirty="0">
              <a:solidFill>
                <a:schemeClr val="tx1">
                  <a:lumMod val="50000"/>
                </a:schemeClr>
              </a:solidFill>
              <a:latin typeface="Helvetica Light" charset="0"/>
              <a:ea typeface="Helvetica Light" charset="0"/>
              <a:cs typeface="Helvetica Light" charset="0"/>
            </a:endParaRPr>
          </a:p>
          <a:p>
            <a:pPr marL="228600" indent="-228600">
              <a:buFont typeface="Arial" charset="0"/>
              <a:buChar char="•"/>
              <a:defRPr/>
            </a:pPr>
            <a:endParaRPr sz="1400" dirty="0">
              <a:solidFill>
                <a:schemeClr val="tx1">
                  <a:lumMod val="50000"/>
                </a:schemeClr>
              </a:solidFill>
              <a:latin typeface="Museo Sans 300" charset="0"/>
              <a:ea typeface="Museo Sans 300" charset="0"/>
              <a:cs typeface="Museo Sans 300" charset="0"/>
            </a:endParaRPr>
          </a:p>
          <a:p>
            <a:pPr marL="228600" indent="-228600" defTabSz="304793">
              <a:buFont typeface="Arial" charset="0"/>
              <a:buChar char="•"/>
              <a:defRPr/>
            </a:pPr>
            <a:endParaRPr sz="1400" dirty="0">
              <a:solidFill>
                <a:srgbClr val="53565A"/>
              </a:solidFill>
              <a:latin typeface="Museo Sans 300" charset="0"/>
              <a:ea typeface="Museo Sans 300" charset="0"/>
              <a:cs typeface="Museo Sans 300" charset="0"/>
            </a:endParaRPr>
          </a:p>
        </p:txBody>
      </p:sp>
      <p:sp>
        <p:nvSpPr>
          <p:cNvPr id="13" name="TextBox 12">
            <a:extLst>
              <a:ext uri="{FF2B5EF4-FFF2-40B4-BE49-F238E27FC236}">
                <a16:creationId xmlns:a16="http://schemas.microsoft.com/office/drawing/2014/main" id="{A87280C3-E919-443F-91BC-E4D9454F31B8}"/>
              </a:ext>
            </a:extLst>
          </p:cNvPr>
          <p:cNvSpPr txBox="1"/>
          <p:nvPr/>
        </p:nvSpPr>
        <p:spPr>
          <a:xfrm>
            <a:off x="1863479" y="1758509"/>
            <a:ext cx="8745537" cy="523875"/>
          </a:xfrm>
          <a:prstGeom prst="rect">
            <a:avLst/>
          </a:prstGeom>
          <a:noFill/>
        </p:spPr>
        <p:txBody>
          <a:bodyPr>
            <a:spAutoFit/>
          </a:bodyPr>
          <a:lstStyle/>
          <a:p>
            <a:pPr>
              <a:defRPr/>
            </a:pPr>
            <a:r>
              <a:rPr lang="en-US" sz="1400" b="1" spc="300" dirty="0">
                <a:solidFill>
                  <a:srgbClr val="43B1BC"/>
                </a:solidFill>
                <a:latin typeface="Helvetica Neue Medium" charset="0"/>
                <a:ea typeface="Helvetica Neue Medium" charset="0"/>
                <a:cs typeface="Helvetica Neue Medium" charset="0"/>
              </a:rPr>
              <a:t>THE FOLLOWING ARE CONSIDERED HIGH-TOUCH SURFACES AND REQUIRE MORE FREQUENT CLEANING THROUGHOUT THE WORK DAY:</a:t>
            </a:r>
          </a:p>
        </p:txBody>
      </p:sp>
      <p:sp>
        <p:nvSpPr>
          <p:cNvPr id="9" name="TextBox 8">
            <a:extLst>
              <a:ext uri="{FF2B5EF4-FFF2-40B4-BE49-F238E27FC236}">
                <a16:creationId xmlns:a16="http://schemas.microsoft.com/office/drawing/2014/main" id="{65A9BEC3-AF45-4AE0-94EE-0F7FEF431BA9}"/>
              </a:ext>
            </a:extLst>
          </p:cNvPr>
          <p:cNvSpPr txBox="1"/>
          <p:nvPr/>
        </p:nvSpPr>
        <p:spPr>
          <a:xfrm rot="16200000">
            <a:off x="111919" y="2439194"/>
            <a:ext cx="1866900" cy="246062"/>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2" name="Picture 1">
            <a:extLst>
              <a:ext uri="{FF2B5EF4-FFF2-40B4-BE49-F238E27FC236}">
                <a16:creationId xmlns:a16="http://schemas.microsoft.com/office/drawing/2014/main" id="{EAAAC2B7-0DE1-4635-9FA5-20A66EED8A30}"/>
              </a:ext>
            </a:extLst>
          </p:cNvPr>
          <p:cNvPicPr>
            <a:picLocks noChangeAspect="1"/>
          </p:cNvPicPr>
          <p:nvPr/>
        </p:nvPicPr>
        <p:blipFill>
          <a:blip r:embed="rId3"/>
          <a:stretch>
            <a:fillRect/>
          </a:stretch>
        </p:blipFill>
        <p:spPr>
          <a:xfrm>
            <a:off x="530211" y="0"/>
            <a:ext cx="1030313" cy="938865"/>
          </a:xfrm>
          <a:prstGeom prst="rect">
            <a:avLst/>
          </a:prstGeom>
        </p:spPr>
      </p:pic>
      <p:sp>
        <p:nvSpPr>
          <p:cNvPr id="8" name="Oval 7">
            <a:extLst>
              <a:ext uri="{FF2B5EF4-FFF2-40B4-BE49-F238E27FC236}">
                <a16:creationId xmlns:a16="http://schemas.microsoft.com/office/drawing/2014/main" id="{8AF273AB-CC60-419B-B7B2-175319246C8F}"/>
              </a:ext>
            </a:extLst>
          </p:cNvPr>
          <p:cNvSpPr/>
          <p:nvPr/>
        </p:nvSpPr>
        <p:spPr>
          <a:xfrm>
            <a:off x="2963034" y="1950429"/>
            <a:ext cx="2357111"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8244E0-5657-4C8B-8422-1E7E9E736CB0}"/>
              </a:ext>
            </a:extLst>
          </p:cNvPr>
          <p:cNvSpPr txBox="1"/>
          <p:nvPr/>
        </p:nvSpPr>
        <p:spPr>
          <a:xfrm>
            <a:off x="1599420" y="839787"/>
            <a:ext cx="9859963"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CLEANING SCHEDULE</a:t>
            </a:r>
          </a:p>
        </p:txBody>
      </p:sp>
      <p:sp>
        <p:nvSpPr>
          <p:cNvPr id="9" name="TextBox 8">
            <a:extLst>
              <a:ext uri="{FF2B5EF4-FFF2-40B4-BE49-F238E27FC236}">
                <a16:creationId xmlns:a16="http://schemas.microsoft.com/office/drawing/2014/main" id="{33AE9AE4-1706-4FAD-BFC8-26E0F859BDAC}"/>
              </a:ext>
            </a:extLst>
          </p:cNvPr>
          <p:cNvSpPr txBox="1"/>
          <p:nvPr/>
        </p:nvSpPr>
        <p:spPr>
          <a:xfrm rot="16200000">
            <a:off x="28576" y="2538412"/>
            <a:ext cx="1865312"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26629" name="Picture 1">
            <a:extLst>
              <a:ext uri="{FF2B5EF4-FFF2-40B4-BE49-F238E27FC236}">
                <a16:creationId xmlns:a16="http://schemas.microsoft.com/office/drawing/2014/main" id="{C26BA367-B145-478B-8F89-740655249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591" b="-1015"/>
          <a:stretch>
            <a:fillRect/>
          </a:stretch>
        </p:blipFill>
        <p:spPr bwMode="auto">
          <a:xfrm>
            <a:off x="1234295" y="1905652"/>
            <a:ext cx="9253394"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1421D02-2E0A-492F-80F8-EC0155DABF46}"/>
              </a:ext>
            </a:extLst>
          </p:cNvPr>
          <p:cNvCxnSpPr/>
          <p:nvPr/>
        </p:nvCxnSpPr>
        <p:spPr>
          <a:xfrm>
            <a:off x="1480213" y="1806574"/>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2454978-45B3-4E08-B48D-A215B9F8CF8C}"/>
              </a:ext>
            </a:extLst>
          </p:cNvPr>
          <p:cNvPicPr>
            <a:picLocks noChangeAspect="1"/>
          </p:cNvPicPr>
          <p:nvPr/>
        </p:nvPicPr>
        <p:blipFill>
          <a:blip r:embed="rId4"/>
          <a:stretch>
            <a:fillRect/>
          </a:stretch>
        </p:blipFill>
        <p:spPr>
          <a:xfrm>
            <a:off x="569107" y="0"/>
            <a:ext cx="1030313" cy="938865"/>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04E1DE-A847-4C6B-A873-D35A948D125E}"/>
              </a:ext>
            </a:extLst>
          </p:cNvPr>
          <p:cNvSpPr>
            <a:spLocks noGrp="1"/>
          </p:cNvSpPr>
          <p:nvPr>
            <p:ph type="title"/>
          </p:nvPr>
        </p:nvSpPr>
        <p:spPr>
          <a:xfrm>
            <a:off x="1217571" y="3190544"/>
            <a:ext cx="9756858" cy="476912"/>
          </a:xfrm>
        </p:spPr>
        <p:txBody>
          <a:bodyPr>
            <a:noAutofit/>
          </a:bodyPr>
          <a:lstStyle/>
          <a:p>
            <a:pPr algn="ctr"/>
            <a:r>
              <a:rPr lang="en-US" sz="5400" dirty="0">
                <a:solidFill>
                  <a:srgbClr val="9E0000"/>
                </a:solidFill>
              </a:rPr>
              <a:t>Roundtable Discussion</a:t>
            </a:r>
          </a:p>
        </p:txBody>
      </p:sp>
    </p:spTree>
    <p:extLst>
      <p:ext uri="{BB962C8B-B14F-4D97-AF65-F5344CB8AC3E}">
        <p14:creationId xmlns:p14="http://schemas.microsoft.com/office/powerpoint/2010/main" val="1416627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C438F6-46CC-4D6F-B890-2A19907E2B91}"/>
              </a:ext>
            </a:extLst>
          </p:cNvPr>
          <p:cNvSpPr txBox="1"/>
          <p:nvPr/>
        </p:nvSpPr>
        <p:spPr>
          <a:xfrm>
            <a:off x="1685925" y="1239838"/>
            <a:ext cx="10761663"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ANTIMICROBIAL ACTIVITY</a:t>
            </a:r>
          </a:p>
        </p:txBody>
      </p:sp>
      <p:cxnSp>
        <p:nvCxnSpPr>
          <p:cNvPr id="5" name="Straight Connector 4">
            <a:extLst>
              <a:ext uri="{FF2B5EF4-FFF2-40B4-BE49-F238E27FC236}">
                <a16:creationId xmlns:a16="http://schemas.microsoft.com/office/drawing/2014/main" id="{C951CED8-76AD-4716-82DE-40BDF9FA75C6}"/>
              </a:ext>
            </a:extLst>
          </p:cNvPr>
          <p:cNvCxnSpPr/>
          <p:nvPr/>
        </p:nvCxnSpPr>
        <p:spPr>
          <a:xfrm>
            <a:off x="1728788" y="2243138"/>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C580EB6-7209-421E-9FDA-286ABB6DB692}"/>
              </a:ext>
            </a:extLst>
          </p:cNvPr>
          <p:cNvSpPr txBox="1"/>
          <p:nvPr/>
        </p:nvSpPr>
        <p:spPr>
          <a:xfrm rot="16200000">
            <a:off x="77788" y="2538413"/>
            <a:ext cx="1865312" cy="246062"/>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32774" name="Picture 9">
            <a:extLst>
              <a:ext uri="{FF2B5EF4-FFF2-40B4-BE49-F238E27FC236}">
                <a16:creationId xmlns:a16="http://schemas.microsoft.com/office/drawing/2014/main" id="{0ACBD1AF-0D7E-4319-97FF-38FDCD09C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2" y="2419207"/>
            <a:ext cx="971232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F010828-AFE9-4E13-801B-263AFEF6CEC3}"/>
              </a:ext>
            </a:extLst>
          </p:cNvPr>
          <p:cNvPicPr>
            <a:picLocks noChangeAspect="1"/>
          </p:cNvPicPr>
          <p:nvPr/>
        </p:nvPicPr>
        <p:blipFill>
          <a:blip r:embed="rId4"/>
          <a:stretch>
            <a:fillRect/>
          </a:stretch>
        </p:blipFill>
        <p:spPr>
          <a:xfrm>
            <a:off x="439712" y="0"/>
            <a:ext cx="1030313" cy="938865"/>
          </a:xfrm>
          <a:prstGeom prst="rect">
            <a:avLst/>
          </a:prstGeom>
        </p:spPr>
      </p:pic>
      <p:sp>
        <p:nvSpPr>
          <p:cNvPr id="8" name="Oval 7">
            <a:extLst>
              <a:ext uri="{FF2B5EF4-FFF2-40B4-BE49-F238E27FC236}">
                <a16:creationId xmlns:a16="http://schemas.microsoft.com/office/drawing/2014/main" id="{2BEE9819-E7B1-4519-A27F-A5E4EE7C6955}"/>
              </a:ext>
            </a:extLst>
          </p:cNvPr>
          <p:cNvSpPr/>
          <p:nvPr/>
        </p:nvSpPr>
        <p:spPr>
          <a:xfrm>
            <a:off x="2733965" y="4045527"/>
            <a:ext cx="923636"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2B6786-620B-47BD-98AA-241125C72B65}"/>
              </a:ext>
            </a:extLst>
          </p:cNvPr>
          <p:cNvSpPr/>
          <p:nvPr/>
        </p:nvSpPr>
        <p:spPr>
          <a:xfrm>
            <a:off x="3657601" y="4567213"/>
            <a:ext cx="2357111"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518A1D-6A10-4D01-9517-DD67762B3DC5}"/>
              </a:ext>
            </a:extLst>
          </p:cNvPr>
          <p:cNvSpPr txBox="1"/>
          <p:nvPr/>
        </p:nvSpPr>
        <p:spPr>
          <a:xfrm>
            <a:off x="1397000" y="825358"/>
            <a:ext cx="10506075" cy="976313"/>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HAND HYGIENE PRODUCTS</a:t>
            </a:r>
          </a:p>
        </p:txBody>
      </p:sp>
      <p:cxnSp>
        <p:nvCxnSpPr>
          <p:cNvPr id="5" name="Straight Connector 4">
            <a:extLst>
              <a:ext uri="{FF2B5EF4-FFF2-40B4-BE49-F238E27FC236}">
                <a16:creationId xmlns:a16="http://schemas.microsoft.com/office/drawing/2014/main" id="{71CE262F-8DFA-4D5B-A5FA-6E16B09C2DB9}"/>
              </a:ext>
            </a:extLst>
          </p:cNvPr>
          <p:cNvCxnSpPr/>
          <p:nvPr/>
        </p:nvCxnSpPr>
        <p:spPr>
          <a:xfrm>
            <a:off x="1656360" y="1826710"/>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485" name="Subtitle 2">
            <a:extLst>
              <a:ext uri="{FF2B5EF4-FFF2-40B4-BE49-F238E27FC236}">
                <a16:creationId xmlns:a16="http://schemas.microsoft.com/office/drawing/2014/main" id="{CD42A531-11DB-43B4-9EE5-7569BB45A689}"/>
              </a:ext>
            </a:extLst>
          </p:cNvPr>
          <p:cNvSpPr txBox="1">
            <a:spLocks noChangeArrowheads="1"/>
          </p:cNvSpPr>
          <p:nvPr/>
        </p:nvSpPr>
        <p:spPr bwMode="auto">
          <a:xfrm>
            <a:off x="1330435" y="2012149"/>
            <a:ext cx="9842500"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defTabSz="1827213">
              <a:spcBef>
                <a:spcPct val="20000"/>
              </a:spcBef>
              <a:buSzPct val="150000"/>
              <a:buBlip>
                <a:blip r:embed="rId3"/>
              </a:buBlip>
              <a:defRPr sz="2400">
                <a:solidFill>
                  <a:schemeClr val="tx1"/>
                </a:solidFill>
                <a:latin typeface="Arial" panose="020B0604020202020204" pitchFamily="34" charset="0"/>
              </a:defRPr>
            </a:lvl1pPr>
            <a:lvl2pPr marL="627063" indent="-171450" defTabSz="1827213">
              <a:spcBef>
                <a:spcPct val="20000"/>
              </a:spcBef>
              <a:buClr>
                <a:srgbClr val="003087"/>
              </a:buClr>
              <a:buChar char="•"/>
              <a:defRPr sz="2000">
                <a:solidFill>
                  <a:schemeClr val="tx1"/>
                </a:solidFill>
                <a:latin typeface="Arial" panose="020B0604020202020204" pitchFamily="34" charset="0"/>
              </a:defRPr>
            </a:lvl2pPr>
            <a:lvl3pPr marL="1827213" indent="-228600" defTabSz="1827213">
              <a:spcBef>
                <a:spcPct val="20000"/>
              </a:spcBef>
              <a:buClr>
                <a:srgbClr val="003087"/>
              </a:buClr>
              <a:buFont typeface="Helvetica Neue" pitchFamily="2" charset="0"/>
              <a:buChar char="–"/>
              <a:defRPr>
                <a:solidFill>
                  <a:schemeClr val="tx1"/>
                </a:solidFill>
                <a:latin typeface="Arial" panose="020B0604020202020204" pitchFamily="34" charset="0"/>
              </a:defRPr>
            </a:lvl3pPr>
            <a:lvl4pPr marL="2741613" indent="-228600" defTabSz="1827213">
              <a:spcBef>
                <a:spcPct val="20000"/>
              </a:spcBef>
              <a:buClr>
                <a:srgbClr val="003087"/>
              </a:buClr>
              <a:buFont typeface="Wingdings 2" panose="05020102010507070707" pitchFamily="18" charset="2"/>
              <a:buChar char=""/>
              <a:defRPr sz="1600">
                <a:solidFill>
                  <a:schemeClr val="tx1"/>
                </a:solidFill>
                <a:latin typeface="Arial" panose="020B0604020202020204" pitchFamily="34" charset="0"/>
              </a:defRPr>
            </a:lvl4pPr>
            <a:lvl5pPr marL="3656013" indent="-228600" defTabSz="1827213">
              <a:spcBef>
                <a:spcPct val="20000"/>
              </a:spcBef>
              <a:buClr>
                <a:srgbClr val="003087"/>
              </a:buClr>
              <a:buFont typeface="Arial" panose="020B0604020202020204" pitchFamily="34" charset="0"/>
              <a:buChar char="»"/>
              <a:defRPr sz="1600">
                <a:solidFill>
                  <a:schemeClr val="tx1"/>
                </a:solidFill>
                <a:latin typeface="Arial" panose="020B0604020202020204" pitchFamily="34" charset="0"/>
              </a:defRPr>
            </a:lvl5pPr>
            <a:lvl6pPr marL="41132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6pPr>
            <a:lvl7pPr marL="45704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7pPr>
            <a:lvl8pPr marL="50276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8pPr>
            <a:lvl9pPr marL="5484813" indent="-228600" defTabSz="1827213" eaLnBrk="0" fontAlgn="base" hangingPunct="0">
              <a:spcBef>
                <a:spcPct val="20000"/>
              </a:spcBef>
              <a:spcAft>
                <a:spcPct val="0"/>
              </a:spcAft>
              <a:buClr>
                <a:srgbClr val="003087"/>
              </a:buClr>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ts val="2000"/>
              </a:spcBef>
              <a:buClr>
                <a:srgbClr val="43B1BC"/>
              </a:buClr>
              <a:buSzTx/>
              <a:buFontTx/>
              <a:buNone/>
            </a:pPr>
            <a:r>
              <a:rPr lang="en-US" altLang="en-US" sz="1400" b="1">
                <a:latin typeface="Helvetica" panose="020B0604020202020204" pitchFamily="34" charset="0"/>
                <a:cs typeface="Helvetica" panose="020B0604020202020204" pitchFamily="34" charset="0"/>
              </a:rPr>
              <a:t>Certified cleaning products eliminate harmful ingredient contents and reduce potential associated hazards. </a:t>
            </a:r>
          </a:p>
          <a:p>
            <a:pPr eaLnBrk="1" hangingPunct="1">
              <a:spcBef>
                <a:spcPts val="2000"/>
              </a:spcBef>
              <a:buClr>
                <a:srgbClr val="43B1BC"/>
              </a:buClr>
              <a:buSzTx/>
              <a:buFontTx/>
              <a:buChar char="•"/>
            </a:pPr>
            <a:r>
              <a:rPr lang="en-US" altLang="en-US" sz="1200">
                <a:latin typeface="Helvetica" panose="020B0604020202020204" pitchFamily="34" charset="0"/>
                <a:cs typeface="Helvetica" panose="020B0604020202020204" pitchFamily="34" charset="0"/>
              </a:rPr>
              <a:t>Hand soap and sanitizers selected for use must be certified according to the criteria in  Table A4 of the WELL Building Standard. These include product certifications such as: </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EPA’s Safer Choice</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GreenSeal</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Environmental Choice New Zealand</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EU Ecolabel</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Nordic Ecolabel,  etc. </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For projects outside the United States, any Type 1 eco-labeling program as defined by ISO 14024: 1999 developed by a member of the Global Ecolabelling Network may be used. </a:t>
            </a:r>
          </a:p>
          <a:p>
            <a:pPr lvl="1" eaLnBrk="1" hangingPunct="1">
              <a:spcBef>
                <a:spcPts val="1000"/>
              </a:spcBef>
              <a:buClr>
                <a:srgbClr val="43B1BC"/>
              </a:buClr>
            </a:pPr>
            <a:r>
              <a:rPr lang="en-US" altLang="en-US" sz="1200">
                <a:latin typeface="Helvetica" panose="020B0604020202020204" pitchFamily="34" charset="0"/>
                <a:cs typeface="Helvetica" panose="020B0604020202020204" pitchFamily="34" charset="0"/>
              </a:rPr>
              <a:t>Hand soaps and hand sanitizers should use no antimicrobial agents (other than as a preservative) except where required by health codes and other regulations (e.g., food service and health care requirements).</a:t>
            </a:r>
          </a:p>
          <a:p>
            <a:pPr eaLnBrk="1" hangingPunct="1">
              <a:spcBef>
                <a:spcPts val="2000"/>
              </a:spcBef>
              <a:buClr>
                <a:srgbClr val="43B1BC"/>
              </a:buClr>
              <a:buSzTx/>
              <a:buFontTx/>
              <a:buChar char="•"/>
            </a:pPr>
            <a:endParaRPr lang="en-US" altLang="en-US" sz="120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857FA6AF-360D-42D0-ACDE-FA135046AF26}"/>
              </a:ext>
            </a:extLst>
          </p:cNvPr>
          <p:cNvSpPr txBox="1"/>
          <p:nvPr/>
        </p:nvSpPr>
        <p:spPr>
          <a:xfrm rot="16200000">
            <a:off x="27782" y="2372518"/>
            <a:ext cx="1866900"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2" name="Picture 1">
            <a:extLst>
              <a:ext uri="{FF2B5EF4-FFF2-40B4-BE49-F238E27FC236}">
                <a16:creationId xmlns:a16="http://schemas.microsoft.com/office/drawing/2014/main" id="{C3D0BBEB-EA69-4E4A-8195-179B057C1B8A}"/>
              </a:ext>
            </a:extLst>
          </p:cNvPr>
          <p:cNvPicPr>
            <a:picLocks noChangeAspect="1"/>
          </p:cNvPicPr>
          <p:nvPr/>
        </p:nvPicPr>
        <p:blipFill>
          <a:blip r:embed="rId4"/>
          <a:stretch>
            <a:fillRect/>
          </a:stretch>
        </p:blipFill>
        <p:spPr>
          <a:xfrm>
            <a:off x="366687" y="0"/>
            <a:ext cx="1030313" cy="938865"/>
          </a:xfrm>
          <a:prstGeom prst="rect">
            <a:avLst/>
          </a:prstGeom>
        </p:spPr>
      </p:pic>
      <p:sp>
        <p:nvSpPr>
          <p:cNvPr id="9" name="Oval 8">
            <a:extLst>
              <a:ext uri="{FF2B5EF4-FFF2-40B4-BE49-F238E27FC236}">
                <a16:creationId xmlns:a16="http://schemas.microsoft.com/office/drawing/2014/main" id="{09D3B900-1FFA-483B-A66D-3A446810D173}"/>
              </a:ext>
            </a:extLst>
          </p:cNvPr>
          <p:cNvSpPr/>
          <p:nvPr/>
        </p:nvSpPr>
        <p:spPr>
          <a:xfrm>
            <a:off x="4597871" y="4969164"/>
            <a:ext cx="2357111"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FE4012-32D1-4FE6-A21C-813B54145EE9}"/>
              </a:ext>
            </a:extLst>
          </p:cNvPr>
          <p:cNvSpPr txBox="1"/>
          <p:nvPr/>
        </p:nvSpPr>
        <p:spPr>
          <a:xfrm>
            <a:off x="1890111" y="417046"/>
            <a:ext cx="9923463" cy="977191"/>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ENTRYWAYS</a:t>
            </a:r>
          </a:p>
        </p:txBody>
      </p:sp>
      <p:cxnSp>
        <p:nvCxnSpPr>
          <p:cNvPr id="5" name="Straight Connector 4">
            <a:extLst>
              <a:ext uri="{FF2B5EF4-FFF2-40B4-BE49-F238E27FC236}">
                <a16:creationId xmlns:a16="http://schemas.microsoft.com/office/drawing/2014/main" id="{4AF58473-A136-4E45-A3CE-004087A14547}"/>
              </a:ext>
            </a:extLst>
          </p:cNvPr>
          <p:cNvCxnSpPr/>
          <p:nvPr/>
        </p:nvCxnSpPr>
        <p:spPr>
          <a:xfrm>
            <a:off x="1728788" y="1549400"/>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B092ABB-949B-43C7-A671-FD0F168A6ADC}"/>
              </a:ext>
            </a:extLst>
          </p:cNvPr>
          <p:cNvSpPr txBox="1"/>
          <p:nvPr/>
        </p:nvSpPr>
        <p:spPr>
          <a:xfrm rot="16200000">
            <a:off x="104775" y="2359025"/>
            <a:ext cx="1865313"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CLEANING</a:t>
            </a:r>
          </a:p>
        </p:txBody>
      </p:sp>
      <p:pic>
        <p:nvPicPr>
          <p:cNvPr id="28678" name="Picture 2">
            <a:extLst>
              <a:ext uri="{FF2B5EF4-FFF2-40B4-BE49-F238E27FC236}">
                <a16:creationId xmlns:a16="http://schemas.microsoft.com/office/drawing/2014/main" id="{BE197A71-CAA4-4F4A-91A8-CD71676A7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87" y="2026402"/>
            <a:ext cx="9296693" cy="334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5E99BAD-C9E0-4210-83ED-28B3D2D8FA4A}"/>
              </a:ext>
            </a:extLst>
          </p:cNvPr>
          <p:cNvPicPr>
            <a:picLocks noChangeAspect="1"/>
          </p:cNvPicPr>
          <p:nvPr/>
        </p:nvPicPr>
        <p:blipFill>
          <a:blip r:embed="rId4"/>
          <a:stretch>
            <a:fillRect/>
          </a:stretch>
        </p:blipFill>
        <p:spPr>
          <a:xfrm>
            <a:off x="522274" y="0"/>
            <a:ext cx="1030313" cy="938865"/>
          </a:xfrm>
          <a:prstGeom prst="rect">
            <a:avLst/>
          </a:prstGeom>
        </p:spPr>
      </p:pic>
      <p:sp>
        <p:nvSpPr>
          <p:cNvPr id="8" name="Oval 7">
            <a:extLst>
              <a:ext uri="{FF2B5EF4-FFF2-40B4-BE49-F238E27FC236}">
                <a16:creationId xmlns:a16="http://schemas.microsoft.com/office/drawing/2014/main" id="{AB78DF37-6BBC-4B77-A042-B28324B43330}"/>
              </a:ext>
            </a:extLst>
          </p:cNvPr>
          <p:cNvSpPr/>
          <p:nvPr/>
        </p:nvSpPr>
        <p:spPr>
          <a:xfrm>
            <a:off x="3434089" y="2549236"/>
            <a:ext cx="2357111"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A6EB7A-DDF7-4C7E-BBF7-3B971ED978F3}"/>
              </a:ext>
            </a:extLst>
          </p:cNvPr>
          <p:cNvSpPr/>
          <p:nvPr/>
        </p:nvSpPr>
        <p:spPr>
          <a:xfrm>
            <a:off x="4516582" y="4331854"/>
            <a:ext cx="1717964"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E670C8-2FEE-4D6A-991E-63A44F761045}"/>
              </a:ext>
            </a:extLst>
          </p:cNvPr>
          <p:cNvSpPr txBox="1"/>
          <p:nvPr/>
        </p:nvSpPr>
        <p:spPr>
          <a:xfrm>
            <a:off x="1685925" y="469432"/>
            <a:ext cx="7120724" cy="977900"/>
          </a:xfrm>
          <a:prstGeom prst="rect">
            <a:avLst/>
          </a:prstGeom>
          <a:noFill/>
        </p:spPr>
        <p:txBody>
          <a:bodyPr wrap="square">
            <a:spAutoFit/>
          </a:bodyPr>
          <a:lstStyle/>
          <a:p>
            <a:pPr>
              <a:defRPr/>
            </a:pPr>
            <a:r>
              <a:rPr lang="en-US" sz="5750" b="1" dirty="0">
                <a:solidFill>
                  <a:schemeClr val="tx1">
                    <a:lumMod val="50000"/>
                  </a:schemeClr>
                </a:solidFill>
                <a:latin typeface="Helvetica Neue" charset="0"/>
                <a:ea typeface="Helvetica Neue" charset="0"/>
                <a:cs typeface="Helvetica Neue" charset="0"/>
              </a:rPr>
              <a:t>AIR PURIFICATION</a:t>
            </a:r>
          </a:p>
        </p:txBody>
      </p:sp>
      <p:sp>
        <p:nvSpPr>
          <p:cNvPr id="8" name="TextBox 7">
            <a:extLst>
              <a:ext uri="{FF2B5EF4-FFF2-40B4-BE49-F238E27FC236}">
                <a16:creationId xmlns:a16="http://schemas.microsoft.com/office/drawing/2014/main" id="{E070560B-B0B7-4E5F-B687-99A034C96244}"/>
              </a:ext>
            </a:extLst>
          </p:cNvPr>
          <p:cNvSpPr txBox="1"/>
          <p:nvPr/>
        </p:nvSpPr>
        <p:spPr>
          <a:xfrm rot="16200000">
            <a:off x="15082" y="3601243"/>
            <a:ext cx="1866900"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MAINTENANCE</a:t>
            </a:r>
          </a:p>
        </p:txBody>
      </p:sp>
      <p:pic>
        <p:nvPicPr>
          <p:cNvPr id="55301" name="Picture 9">
            <a:extLst>
              <a:ext uri="{FF2B5EF4-FFF2-40B4-BE49-F238E27FC236}">
                <a16:creationId xmlns:a16="http://schemas.microsoft.com/office/drawing/2014/main" id="{30829287-DA15-4BFF-9306-5A8B92704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742" y="1613376"/>
            <a:ext cx="7359588" cy="358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8B5F22D7-EBA1-4198-B268-0491F6F92046}"/>
              </a:ext>
            </a:extLst>
          </p:cNvPr>
          <p:cNvCxnSpPr/>
          <p:nvPr/>
        </p:nvCxnSpPr>
        <p:spPr>
          <a:xfrm>
            <a:off x="1592262" y="1520829"/>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F4F501D-EB6D-4681-BEEF-2C83C0A337B0}"/>
              </a:ext>
            </a:extLst>
          </p:cNvPr>
          <p:cNvPicPr>
            <a:picLocks noChangeAspect="1"/>
          </p:cNvPicPr>
          <p:nvPr/>
        </p:nvPicPr>
        <p:blipFill>
          <a:blip r:embed="rId4"/>
          <a:stretch>
            <a:fillRect/>
          </a:stretch>
        </p:blipFill>
        <p:spPr>
          <a:xfrm>
            <a:off x="3558696" y="5466150"/>
            <a:ext cx="4290945" cy="1121497"/>
          </a:xfrm>
          <a:prstGeom prst="rect">
            <a:avLst/>
          </a:prstGeom>
          <a:ln w="15875" cap="rnd">
            <a:solidFill>
              <a:schemeClr val="tx1"/>
            </a:solidFill>
          </a:ln>
        </p:spPr>
      </p:pic>
      <p:pic>
        <p:nvPicPr>
          <p:cNvPr id="3" name="Picture 2">
            <a:extLst>
              <a:ext uri="{FF2B5EF4-FFF2-40B4-BE49-F238E27FC236}">
                <a16:creationId xmlns:a16="http://schemas.microsoft.com/office/drawing/2014/main" id="{C5C9178D-0FC7-466C-96E6-1C2D3BD50199}"/>
              </a:ext>
            </a:extLst>
          </p:cNvPr>
          <p:cNvPicPr>
            <a:picLocks noChangeAspect="1"/>
          </p:cNvPicPr>
          <p:nvPr/>
        </p:nvPicPr>
        <p:blipFill>
          <a:blip r:embed="rId5"/>
          <a:stretch>
            <a:fillRect/>
          </a:stretch>
        </p:blipFill>
        <p:spPr>
          <a:xfrm>
            <a:off x="433375" y="0"/>
            <a:ext cx="1030313" cy="938865"/>
          </a:xfrm>
          <a:prstGeom prst="rect">
            <a:avLst/>
          </a:prstGeom>
        </p:spPr>
      </p:pic>
      <p:sp>
        <p:nvSpPr>
          <p:cNvPr id="9" name="Oval 8">
            <a:extLst>
              <a:ext uri="{FF2B5EF4-FFF2-40B4-BE49-F238E27FC236}">
                <a16:creationId xmlns:a16="http://schemas.microsoft.com/office/drawing/2014/main" id="{3BE45821-AB77-4B7E-BA81-77D40B62E029}"/>
              </a:ext>
            </a:extLst>
          </p:cNvPr>
          <p:cNvSpPr/>
          <p:nvPr/>
        </p:nvSpPr>
        <p:spPr>
          <a:xfrm>
            <a:off x="3055309" y="2432482"/>
            <a:ext cx="1614345" cy="23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F41C61-B524-4CF2-90C4-6ED738B07DA9}"/>
              </a:ext>
            </a:extLst>
          </p:cNvPr>
          <p:cNvSpPr/>
          <p:nvPr/>
        </p:nvSpPr>
        <p:spPr>
          <a:xfrm>
            <a:off x="3223984" y="2736799"/>
            <a:ext cx="2635278" cy="29936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D3B97C-E3FC-454C-98A9-73AB984E498D}"/>
              </a:ext>
            </a:extLst>
          </p:cNvPr>
          <p:cNvSpPr/>
          <p:nvPr/>
        </p:nvSpPr>
        <p:spPr>
          <a:xfrm>
            <a:off x="3055309" y="4077670"/>
            <a:ext cx="1081685" cy="2308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C99ABE-365F-4C03-AA9B-06C83ED5D620}"/>
              </a:ext>
            </a:extLst>
          </p:cNvPr>
          <p:cNvSpPr txBox="1"/>
          <p:nvPr/>
        </p:nvSpPr>
        <p:spPr>
          <a:xfrm>
            <a:off x="1685925" y="669133"/>
            <a:ext cx="8343900" cy="976312"/>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AIR FILTRATION </a:t>
            </a:r>
          </a:p>
        </p:txBody>
      </p:sp>
      <p:cxnSp>
        <p:nvCxnSpPr>
          <p:cNvPr id="5" name="Straight Connector 4">
            <a:extLst>
              <a:ext uri="{FF2B5EF4-FFF2-40B4-BE49-F238E27FC236}">
                <a16:creationId xmlns:a16="http://schemas.microsoft.com/office/drawing/2014/main" id="{07BFB191-E943-4B6D-8AAE-0D9612CA6AFF}"/>
              </a:ext>
            </a:extLst>
          </p:cNvPr>
          <p:cNvCxnSpPr/>
          <p:nvPr/>
        </p:nvCxnSpPr>
        <p:spPr>
          <a:xfrm>
            <a:off x="1685925" y="1592842"/>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DD18F5-50AB-43E4-B9CF-A012A6FDEB76}"/>
              </a:ext>
            </a:extLst>
          </p:cNvPr>
          <p:cNvSpPr txBox="1"/>
          <p:nvPr/>
        </p:nvSpPr>
        <p:spPr>
          <a:xfrm rot="16200000">
            <a:off x="63500" y="2371725"/>
            <a:ext cx="1866900" cy="247650"/>
          </a:xfrm>
          <a:prstGeom prst="rect">
            <a:avLst/>
          </a:prstGeom>
          <a:noFill/>
        </p:spPr>
        <p:txBody>
          <a:bodyPr>
            <a:spAutoFit/>
          </a:bodyPr>
          <a:lstStyle/>
          <a:p>
            <a:pPr algn="r">
              <a:defRPr/>
            </a:pPr>
            <a:r>
              <a:rPr lang="en-US" sz="1000" b="1" spc="300" dirty="0">
                <a:solidFill>
                  <a:srgbClr val="43B1BC"/>
                </a:solidFill>
                <a:latin typeface="Museo Sans 500" charset="0"/>
                <a:ea typeface="Museo Sans 500" charset="0"/>
                <a:cs typeface="Museo Sans 500" charset="0"/>
              </a:rPr>
              <a:t>MAINTENANCE</a:t>
            </a:r>
          </a:p>
        </p:txBody>
      </p:sp>
      <p:pic>
        <p:nvPicPr>
          <p:cNvPr id="43014" name="Picture 7">
            <a:extLst>
              <a:ext uri="{FF2B5EF4-FFF2-40B4-BE49-F238E27FC236}">
                <a16:creationId xmlns:a16="http://schemas.microsoft.com/office/drawing/2014/main" id="{01DAC229-15A8-4019-A176-D58ADD27E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7" y="1645445"/>
            <a:ext cx="81946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EBFED0-5567-4ED8-8FB5-CCFFD2CDA6EE}"/>
              </a:ext>
            </a:extLst>
          </p:cNvPr>
          <p:cNvPicPr>
            <a:picLocks noChangeAspect="1"/>
          </p:cNvPicPr>
          <p:nvPr/>
        </p:nvPicPr>
        <p:blipFill>
          <a:blip r:embed="rId4"/>
          <a:stretch>
            <a:fillRect/>
          </a:stretch>
        </p:blipFill>
        <p:spPr>
          <a:xfrm>
            <a:off x="460627" y="0"/>
            <a:ext cx="1030313" cy="938865"/>
          </a:xfrm>
          <a:prstGeom prst="rect">
            <a:avLst/>
          </a:prstGeom>
        </p:spPr>
      </p:pic>
      <p:sp>
        <p:nvSpPr>
          <p:cNvPr id="8" name="Oval 7">
            <a:extLst>
              <a:ext uri="{FF2B5EF4-FFF2-40B4-BE49-F238E27FC236}">
                <a16:creationId xmlns:a16="http://schemas.microsoft.com/office/drawing/2014/main" id="{5C411136-9AD5-4FEC-93B3-B00FBFD2C49C}"/>
              </a:ext>
            </a:extLst>
          </p:cNvPr>
          <p:cNvSpPr/>
          <p:nvPr/>
        </p:nvSpPr>
        <p:spPr>
          <a:xfrm>
            <a:off x="2824490" y="3906982"/>
            <a:ext cx="1569958"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3CCA100-4ACF-45A2-A782-6D8B01CA7CA5}"/>
              </a:ext>
            </a:extLst>
          </p:cNvPr>
          <p:cNvSpPr/>
          <p:nvPr/>
        </p:nvSpPr>
        <p:spPr>
          <a:xfrm>
            <a:off x="7289957" y="4173313"/>
            <a:ext cx="2357111" cy="2921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9E4BFF-43AB-4D71-B922-D22B3C4C7917}"/>
              </a:ext>
            </a:extLst>
          </p:cNvPr>
          <p:cNvSpPr txBox="1"/>
          <p:nvPr/>
        </p:nvSpPr>
        <p:spPr>
          <a:xfrm>
            <a:off x="1476388" y="716318"/>
            <a:ext cx="10642600" cy="977191"/>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MICROBE &amp; MOLD CONTROL</a:t>
            </a:r>
          </a:p>
        </p:txBody>
      </p:sp>
      <p:cxnSp>
        <p:nvCxnSpPr>
          <p:cNvPr id="5" name="Straight Connector 4">
            <a:extLst>
              <a:ext uri="{FF2B5EF4-FFF2-40B4-BE49-F238E27FC236}">
                <a16:creationId xmlns:a16="http://schemas.microsoft.com/office/drawing/2014/main" id="{94287EA9-FE18-4554-B756-55D5C5D91354}"/>
              </a:ext>
            </a:extLst>
          </p:cNvPr>
          <p:cNvCxnSpPr/>
          <p:nvPr/>
        </p:nvCxnSpPr>
        <p:spPr>
          <a:xfrm>
            <a:off x="1492374" y="1757208"/>
            <a:ext cx="9007475" cy="17463"/>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3B77C5-FEDC-4BA2-B44E-91ADE01F9AF2}"/>
              </a:ext>
            </a:extLst>
          </p:cNvPr>
          <p:cNvSpPr txBox="1"/>
          <p:nvPr/>
        </p:nvSpPr>
        <p:spPr>
          <a:xfrm rot="16200000">
            <a:off x="27782" y="2486818"/>
            <a:ext cx="1866900"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MAINTENANCE</a:t>
            </a:r>
          </a:p>
        </p:txBody>
      </p:sp>
      <p:pic>
        <p:nvPicPr>
          <p:cNvPr id="45062" name="Picture 9">
            <a:extLst>
              <a:ext uri="{FF2B5EF4-FFF2-40B4-BE49-F238E27FC236}">
                <a16:creationId xmlns:a16="http://schemas.microsoft.com/office/drawing/2014/main" id="{348D28B6-27E6-4A40-9A75-0CB5836C5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549" y="2174843"/>
            <a:ext cx="84963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A3A81D5-63C8-48C5-9AEB-38E12EEB1007}"/>
              </a:ext>
            </a:extLst>
          </p:cNvPr>
          <p:cNvPicPr>
            <a:picLocks noChangeAspect="1"/>
          </p:cNvPicPr>
          <p:nvPr/>
        </p:nvPicPr>
        <p:blipFill>
          <a:blip r:embed="rId4"/>
          <a:stretch>
            <a:fillRect/>
          </a:stretch>
        </p:blipFill>
        <p:spPr>
          <a:xfrm>
            <a:off x="446075" y="0"/>
            <a:ext cx="1030313" cy="938865"/>
          </a:xfrm>
          <a:prstGeom prst="rect">
            <a:avLst/>
          </a:prstGeom>
        </p:spPr>
      </p:pic>
      <p:sp>
        <p:nvSpPr>
          <p:cNvPr id="9" name="Oval 8">
            <a:extLst>
              <a:ext uri="{FF2B5EF4-FFF2-40B4-BE49-F238E27FC236}">
                <a16:creationId xmlns:a16="http://schemas.microsoft.com/office/drawing/2014/main" id="{95A107AA-6EA1-4BF7-AC44-5FA2AE6D7535}"/>
              </a:ext>
            </a:extLst>
          </p:cNvPr>
          <p:cNvSpPr/>
          <p:nvPr/>
        </p:nvSpPr>
        <p:spPr>
          <a:xfrm>
            <a:off x="3027285" y="3064333"/>
            <a:ext cx="1455938" cy="4789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37F3A2B-A385-435E-888B-7FC152F50C2E}"/>
              </a:ext>
            </a:extLst>
          </p:cNvPr>
          <p:cNvSpPr/>
          <p:nvPr/>
        </p:nvSpPr>
        <p:spPr>
          <a:xfrm>
            <a:off x="6241003" y="3614020"/>
            <a:ext cx="3397188" cy="2921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24B9DF-819C-4649-89BB-C459ABC3357D}"/>
              </a:ext>
            </a:extLst>
          </p:cNvPr>
          <p:cNvSpPr txBox="1"/>
          <p:nvPr/>
        </p:nvSpPr>
        <p:spPr>
          <a:xfrm>
            <a:off x="1581150" y="1173163"/>
            <a:ext cx="10642600" cy="977900"/>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PESTICIDE MANAGEMENT</a:t>
            </a:r>
          </a:p>
        </p:txBody>
      </p:sp>
      <p:cxnSp>
        <p:nvCxnSpPr>
          <p:cNvPr id="5" name="Straight Connector 4">
            <a:extLst>
              <a:ext uri="{FF2B5EF4-FFF2-40B4-BE49-F238E27FC236}">
                <a16:creationId xmlns:a16="http://schemas.microsoft.com/office/drawing/2014/main" id="{614A6418-8434-4F28-AE71-8E3891DB53A4}"/>
              </a:ext>
            </a:extLst>
          </p:cNvPr>
          <p:cNvCxnSpPr/>
          <p:nvPr/>
        </p:nvCxnSpPr>
        <p:spPr>
          <a:xfrm>
            <a:off x="1581150" y="2103438"/>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3AB9D28-CAB0-44E5-AAEA-FBAC78F26770}"/>
              </a:ext>
            </a:extLst>
          </p:cNvPr>
          <p:cNvSpPr txBox="1"/>
          <p:nvPr/>
        </p:nvSpPr>
        <p:spPr>
          <a:xfrm rot="16200000">
            <a:off x="50007" y="2515393"/>
            <a:ext cx="1866900"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MAINTENANCE</a:t>
            </a:r>
          </a:p>
        </p:txBody>
      </p:sp>
      <p:pic>
        <p:nvPicPr>
          <p:cNvPr id="47110" name="Picture 9">
            <a:extLst>
              <a:ext uri="{FF2B5EF4-FFF2-40B4-BE49-F238E27FC236}">
                <a16:creationId xmlns:a16="http://schemas.microsoft.com/office/drawing/2014/main" id="{804A1D01-F736-4EEA-B2CE-E7E21E9F3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638425"/>
            <a:ext cx="101123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6A2EA3E-C87F-4A56-AA02-9CA5D12CC3AF}"/>
              </a:ext>
            </a:extLst>
          </p:cNvPr>
          <p:cNvPicPr>
            <a:picLocks noChangeAspect="1"/>
          </p:cNvPicPr>
          <p:nvPr/>
        </p:nvPicPr>
        <p:blipFill>
          <a:blip r:embed="rId4"/>
          <a:stretch>
            <a:fillRect/>
          </a:stretch>
        </p:blipFill>
        <p:spPr>
          <a:xfrm>
            <a:off x="468300" y="0"/>
            <a:ext cx="1030313" cy="938865"/>
          </a:xfrm>
          <a:prstGeom prst="rect">
            <a:avLst/>
          </a:prstGeom>
        </p:spPr>
      </p:pic>
      <p:sp>
        <p:nvSpPr>
          <p:cNvPr id="9" name="Oval 8">
            <a:extLst>
              <a:ext uri="{FF2B5EF4-FFF2-40B4-BE49-F238E27FC236}">
                <a16:creationId xmlns:a16="http://schemas.microsoft.com/office/drawing/2014/main" id="{97EC1DF9-BD83-4F5C-A7E0-246B989E9508}"/>
              </a:ext>
            </a:extLst>
          </p:cNvPr>
          <p:cNvSpPr/>
          <p:nvPr/>
        </p:nvSpPr>
        <p:spPr>
          <a:xfrm>
            <a:off x="5789630" y="4457397"/>
            <a:ext cx="2573135"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648FC3-1046-459E-865E-94A1080DD44A}"/>
              </a:ext>
            </a:extLst>
          </p:cNvPr>
          <p:cNvSpPr txBox="1"/>
          <p:nvPr/>
        </p:nvSpPr>
        <p:spPr>
          <a:xfrm>
            <a:off x="1727200" y="938865"/>
            <a:ext cx="8343900" cy="977900"/>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PEST CONTROL</a:t>
            </a:r>
          </a:p>
        </p:txBody>
      </p:sp>
      <p:cxnSp>
        <p:nvCxnSpPr>
          <p:cNvPr id="5" name="Straight Connector 4">
            <a:extLst>
              <a:ext uri="{FF2B5EF4-FFF2-40B4-BE49-F238E27FC236}">
                <a16:creationId xmlns:a16="http://schemas.microsoft.com/office/drawing/2014/main" id="{C23C4E42-B1B4-40A0-A6E2-CA0F2D509A3D}"/>
              </a:ext>
            </a:extLst>
          </p:cNvPr>
          <p:cNvCxnSpPr/>
          <p:nvPr/>
        </p:nvCxnSpPr>
        <p:spPr>
          <a:xfrm>
            <a:off x="1727200" y="1940486"/>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B73A5EC-D510-4F6F-B3F9-83741D1D7A3E}"/>
              </a:ext>
            </a:extLst>
          </p:cNvPr>
          <p:cNvSpPr txBox="1"/>
          <p:nvPr/>
        </p:nvSpPr>
        <p:spPr>
          <a:xfrm rot="16200000">
            <a:off x="28576" y="2471737"/>
            <a:ext cx="1865312"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MAINTENANCE</a:t>
            </a:r>
          </a:p>
        </p:txBody>
      </p:sp>
      <p:pic>
        <p:nvPicPr>
          <p:cNvPr id="53254" name="Picture 9">
            <a:extLst>
              <a:ext uri="{FF2B5EF4-FFF2-40B4-BE49-F238E27FC236}">
                <a16:creationId xmlns:a16="http://schemas.microsoft.com/office/drawing/2014/main" id="{545D961B-A622-4D93-BBE9-1BE6DDBE1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983257"/>
            <a:ext cx="862965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44E1E6B-A452-4735-8F58-D772C72A27FD}"/>
              </a:ext>
            </a:extLst>
          </p:cNvPr>
          <p:cNvPicPr>
            <a:picLocks noChangeAspect="1"/>
          </p:cNvPicPr>
          <p:nvPr/>
        </p:nvPicPr>
        <p:blipFill>
          <a:blip r:embed="rId4"/>
          <a:stretch>
            <a:fillRect/>
          </a:stretch>
        </p:blipFill>
        <p:spPr>
          <a:xfrm>
            <a:off x="446075" y="0"/>
            <a:ext cx="1030313" cy="938865"/>
          </a:xfrm>
          <a:prstGeom prst="rect">
            <a:avLst/>
          </a:prstGeom>
        </p:spPr>
      </p:pic>
      <p:sp>
        <p:nvSpPr>
          <p:cNvPr id="9" name="Oval 8">
            <a:extLst>
              <a:ext uri="{FF2B5EF4-FFF2-40B4-BE49-F238E27FC236}">
                <a16:creationId xmlns:a16="http://schemas.microsoft.com/office/drawing/2014/main" id="{52860F38-D513-4C9B-84FA-3B8E22974654}"/>
              </a:ext>
            </a:extLst>
          </p:cNvPr>
          <p:cNvSpPr/>
          <p:nvPr/>
        </p:nvSpPr>
        <p:spPr>
          <a:xfrm>
            <a:off x="8788893" y="3429000"/>
            <a:ext cx="852257" cy="3646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883725-FFC5-4522-9E54-2832B04E0A3E}"/>
              </a:ext>
            </a:extLst>
          </p:cNvPr>
          <p:cNvSpPr txBox="1"/>
          <p:nvPr/>
        </p:nvSpPr>
        <p:spPr>
          <a:xfrm>
            <a:off x="1549400" y="734681"/>
            <a:ext cx="10642600" cy="977900"/>
          </a:xfrm>
          <a:prstGeom prst="rect">
            <a:avLst/>
          </a:prstGeom>
          <a:noFill/>
        </p:spPr>
        <p:txBody>
          <a:bodyPr>
            <a:spAutoFit/>
          </a:bodyPr>
          <a:lstStyle/>
          <a:p>
            <a:pPr>
              <a:defRPr/>
            </a:pPr>
            <a:r>
              <a:rPr lang="en-US" sz="5750" b="1" dirty="0">
                <a:solidFill>
                  <a:schemeClr val="tx1">
                    <a:lumMod val="50000"/>
                  </a:schemeClr>
                </a:solidFill>
                <a:latin typeface="Helvetica Neue" charset="0"/>
                <a:ea typeface="Helvetica Neue" charset="0"/>
                <a:cs typeface="Helvetica Neue" charset="0"/>
              </a:rPr>
              <a:t>MOISTURE MANAGEMENT</a:t>
            </a:r>
          </a:p>
        </p:txBody>
      </p:sp>
      <p:cxnSp>
        <p:nvCxnSpPr>
          <p:cNvPr id="5" name="Straight Connector 4">
            <a:extLst>
              <a:ext uri="{FF2B5EF4-FFF2-40B4-BE49-F238E27FC236}">
                <a16:creationId xmlns:a16="http://schemas.microsoft.com/office/drawing/2014/main" id="{ACE3BE78-32B8-42AA-950F-7D3BA4402F37}"/>
              </a:ext>
            </a:extLst>
          </p:cNvPr>
          <p:cNvCxnSpPr/>
          <p:nvPr/>
        </p:nvCxnSpPr>
        <p:spPr>
          <a:xfrm>
            <a:off x="1767581" y="1703850"/>
            <a:ext cx="9007475" cy="17462"/>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A2E809-C95A-42A2-8B91-0BA15B739D4C}"/>
              </a:ext>
            </a:extLst>
          </p:cNvPr>
          <p:cNvSpPr txBox="1"/>
          <p:nvPr/>
        </p:nvSpPr>
        <p:spPr>
          <a:xfrm rot="16200000">
            <a:off x="28575" y="2387600"/>
            <a:ext cx="1865313"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MAINTENANCE</a:t>
            </a:r>
          </a:p>
        </p:txBody>
      </p:sp>
      <p:pic>
        <p:nvPicPr>
          <p:cNvPr id="49158" name="Picture 9">
            <a:extLst>
              <a:ext uri="{FF2B5EF4-FFF2-40B4-BE49-F238E27FC236}">
                <a16:creationId xmlns:a16="http://schemas.microsoft.com/office/drawing/2014/main" id="{4BC5B07B-C98E-4A5F-90BF-D3A93F0AC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615" y="1914857"/>
            <a:ext cx="8048625"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8148D5E-B0A9-43C4-97ED-8872094E86C6}"/>
              </a:ext>
            </a:extLst>
          </p:cNvPr>
          <p:cNvPicPr>
            <a:picLocks noChangeAspect="1"/>
          </p:cNvPicPr>
          <p:nvPr/>
        </p:nvPicPr>
        <p:blipFill>
          <a:blip r:embed="rId4"/>
          <a:stretch>
            <a:fillRect/>
          </a:stretch>
        </p:blipFill>
        <p:spPr>
          <a:xfrm>
            <a:off x="446074" y="0"/>
            <a:ext cx="1030313" cy="938865"/>
          </a:xfrm>
          <a:prstGeom prst="rect">
            <a:avLst/>
          </a:prstGeom>
        </p:spPr>
      </p:pic>
      <p:sp>
        <p:nvSpPr>
          <p:cNvPr id="9" name="Oval 8">
            <a:extLst>
              <a:ext uri="{FF2B5EF4-FFF2-40B4-BE49-F238E27FC236}">
                <a16:creationId xmlns:a16="http://schemas.microsoft.com/office/drawing/2014/main" id="{4ED2C388-0574-4B97-8948-33AADFD3CACA}"/>
              </a:ext>
            </a:extLst>
          </p:cNvPr>
          <p:cNvSpPr/>
          <p:nvPr/>
        </p:nvSpPr>
        <p:spPr>
          <a:xfrm>
            <a:off x="2370338" y="2448600"/>
            <a:ext cx="972060" cy="2902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66BBC3-FAAF-4537-AE9D-9985D93437FD}"/>
              </a:ext>
            </a:extLst>
          </p:cNvPr>
          <p:cNvSpPr/>
          <p:nvPr/>
        </p:nvSpPr>
        <p:spPr>
          <a:xfrm>
            <a:off x="2306580" y="4183670"/>
            <a:ext cx="1035818" cy="2902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FD99E3-614E-447E-BF9F-080769DF0FF0}"/>
              </a:ext>
            </a:extLst>
          </p:cNvPr>
          <p:cNvSpPr txBox="1"/>
          <p:nvPr/>
        </p:nvSpPr>
        <p:spPr>
          <a:xfrm>
            <a:off x="1658766" y="775408"/>
            <a:ext cx="9884404" cy="977191"/>
          </a:xfrm>
          <a:prstGeom prst="rect">
            <a:avLst/>
          </a:prstGeom>
          <a:noFill/>
        </p:spPr>
        <p:txBody>
          <a:bodyPr wrap="square">
            <a:spAutoFit/>
          </a:bodyPr>
          <a:lstStyle/>
          <a:p>
            <a:pPr>
              <a:defRPr/>
            </a:pPr>
            <a:r>
              <a:rPr lang="en-US" sz="5750" b="1" dirty="0">
                <a:solidFill>
                  <a:schemeClr val="tx1">
                    <a:lumMod val="50000"/>
                  </a:schemeClr>
                </a:solidFill>
                <a:latin typeface="Helvetica Neue" charset="0"/>
                <a:ea typeface="Helvetica Neue" charset="0"/>
                <a:cs typeface="Helvetica Neue" charset="0"/>
              </a:rPr>
              <a:t>WATER QUALITY TESTING</a:t>
            </a:r>
          </a:p>
        </p:txBody>
      </p:sp>
      <p:cxnSp>
        <p:nvCxnSpPr>
          <p:cNvPr id="5" name="Straight Connector 4">
            <a:extLst>
              <a:ext uri="{FF2B5EF4-FFF2-40B4-BE49-F238E27FC236}">
                <a16:creationId xmlns:a16="http://schemas.microsoft.com/office/drawing/2014/main" id="{A54219BD-CFAC-4492-812A-DBDC0084C412}"/>
              </a:ext>
            </a:extLst>
          </p:cNvPr>
          <p:cNvCxnSpPr/>
          <p:nvPr/>
        </p:nvCxnSpPr>
        <p:spPr>
          <a:xfrm>
            <a:off x="1864590" y="1875687"/>
            <a:ext cx="9007475" cy="17462"/>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8986B95-DCA1-42AA-9664-1C5F6C1B5394}"/>
              </a:ext>
            </a:extLst>
          </p:cNvPr>
          <p:cNvSpPr txBox="1"/>
          <p:nvPr/>
        </p:nvSpPr>
        <p:spPr>
          <a:xfrm rot="16200000">
            <a:off x="27782" y="2563018"/>
            <a:ext cx="1866900"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MAINTENANCE</a:t>
            </a:r>
          </a:p>
        </p:txBody>
      </p:sp>
      <p:pic>
        <p:nvPicPr>
          <p:cNvPr id="57350" name="Picture 9">
            <a:extLst>
              <a:ext uri="{FF2B5EF4-FFF2-40B4-BE49-F238E27FC236}">
                <a16:creationId xmlns:a16="http://schemas.microsoft.com/office/drawing/2014/main" id="{0F0EAB59-FE96-42B1-9BE6-D8D3E31DE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342" y="2022525"/>
            <a:ext cx="7285038"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FA07AE1-2CA6-4B0F-9D5A-1466D50ECEE0}"/>
              </a:ext>
            </a:extLst>
          </p:cNvPr>
          <p:cNvPicPr>
            <a:picLocks noChangeAspect="1"/>
          </p:cNvPicPr>
          <p:nvPr/>
        </p:nvPicPr>
        <p:blipFill>
          <a:blip r:embed="rId4"/>
          <a:stretch>
            <a:fillRect/>
          </a:stretch>
        </p:blipFill>
        <p:spPr>
          <a:xfrm>
            <a:off x="446075" y="0"/>
            <a:ext cx="1030313" cy="938865"/>
          </a:xfrm>
          <a:prstGeom prst="rect">
            <a:avLst/>
          </a:prstGeom>
        </p:spPr>
      </p:pic>
      <p:sp>
        <p:nvSpPr>
          <p:cNvPr id="9" name="Oval 8">
            <a:extLst>
              <a:ext uri="{FF2B5EF4-FFF2-40B4-BE49-F238E27FC236}">
                <a16:creationId xmlns:a16="http://schemas.microsoft.com/office/drawing/2014/main" id="{5B597E29-2E3E-49BE-B8D1-22FC1A17CC39}"/>
              </a:ext>
            </a:extLst>
          </p:cNvPr>
          <p:cNvSpPr/>
          <p:nvPr/>
        </p:nvSpPr>
        <p:spPr>
          <a:xfrm>
            <a:off x="2814221" y="2254928"/>
            <a:ext cx="1802168" cy="164236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AEA1-832F-417B-B566-E8C48235E8EB}"/>
              </a:ext>
            </a:extLst>
          </p:cNvPr>
          <p:cNvSpPr txBox="1">
            <a:spLocks/>
          </p:cNvSpPr>
          <p:nvPr/>
        </p:nvSpPr>
        <p:spPr>
          <a:xfrm>
            <a:off x="1405217" y="321631"/>
            <a:ext cx="9381565" cy="10021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9E0000"/>
                </a:solidFill>
                <a:latin typeface="Calibri" panose="020F0502020204030204" pitchFamily="34" charset="0"/>
                <a:cs typeface="Calibri" panose="020F0502020204030204" pitchFamily="34" charset="0"/>
              </a:rPr>
              <a:t>Roundtable Discussion</a:t>
            </a:r>
          </a:p>
        </p:txBody>
      </p:sp>
      <p:sp>
        <p:nvSpPr>
          <p:cNvPr id="3" name="TextBox 2">
            <a:extLst>
              <a:ext uri="{FF2B5EF4-FFF2-40B4-BE49-F238E27FC236}">
                <a16:creationId xmlns:a16="http://schemas.microsoft.com/office/drawing/2014/main" id="{E9AFF87D-DA89-4B9A-9903-7FB4EF7C2B1F}"/>
              </a:ext>
            </a:extLst>
          </p:cNvPr>
          <p:cNvSpPr txBox="1"/>
          <p:nvPr/>
        </p:nvSpPr>
        <p:spPr>
          <a:xfrm>
            <a:off x="1633491" y="1575293"/>
            <a:ext cx="9846303" cy="4154984"/>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t>What percent of your occupants will return back to the office?</a:t>
            </a:r>
          </a:p>
          <a:p>
            <a:endParaRPr lang="en-US" sz="2400" dirty="0"/>
          </a:p>
          <a:p>
            <a:pPr marL="342900" indent="-342900">
              <a:buFont typeface="Courier New" panose="02070309020205020404" pitchFamily="49" charset="0"/>
              <a:buChar char="o"/>
            </a:pPr>
            <a:r>
              <a:rPr lang="en-US" sz="2400" dirty="0"/>
              <a:t>What is the number one safety/health request of occupants today? </a:t>
            </a:r>
          </a:p>
          <a:p>
            <a:endParaRPr lang="en-US" sz="2400" dirty="0"/>
          </a:p>
          <a:p>
            <a:pPr marL="342900" indent="-342900">
              <a:buFont typeface="Courier New" panose="02070309020205020404" pitchFamily="49" charset="0"/>
              <a:buChar char="o"/>
            </a:pPr>
            <a:r>
              <a:rPr lang="en-US" sz="2400" dirty="0"/>
              <a:t>Are you currently monitoring your indoor air in real time?</a:t>
            </a:r>
          </a:p>
          <a:p>
            <a:endParaRPr lang="en-US" sz="2400" dirty="0"/>
          </a:p>
          <a:p>
            <a:pPr marL="342900" indent="-342900">
              <a:buFont typeface="Courier New" panose="02070309020205020404" pitchFamily="49" charset="0"/>
              <a:buChar char="o"/>
            </a:pPr>
            <a:r>
              <a:rPr lang="en-US" sz="2400" dirty="0"/>
              <a:t>Will you continue your essential cleaning practices? </a:t>
            </a:r>
          </a:p>
          <a:p>
            <a:endParaRPr lang="en-US" sz="2400" dirty="0"/>
          </a:p>
          <a:p>
            <a:pPr marL="342900" indent="-342900">
              <a:buFont typeface="Courier New" panose="02070309020205020404" pitchFamily="49" charset="0"/>
              <a:buChar char="o"/>
            </a:pPr>
            <a:r>
              <a:rPr lang="en-US" sz="2400" dirty="0"/>
              <a:t>Have/will you look to achieve an 3</a:t>
            </a:r>
            <a:r>
              <a:rPr lang="en-US" sz="2400" baseline="30000" dirty="0"/>
              <a:t>rd</a:t>
            </a:r>
            <a:r>
              <a:rPr lang="en-US" sz="2400" dirty="0"/>
              <a:t> party wellness certification for your building(s)?</a:t>
            </a:r>
          </a:p>
          <a:p>
            <a:pPr marL="342900" indent="-342900">
              <a:buFont typeface="Courier New" panose="02070309020205020404" pitchFamily="49" charset="0"/>
              <a:buChar char="o"/>
            </a:pPr>
            <a:endParaRPr lang="en-US" sz="2400" dirty="0"/>
          </a:p>
        </p:txBody>
      </p:sp>
    </p:spTree>
    <p:extLst>
      <p:ext uri="{BB962C8B-B14F-4D97-AF65-F5344CB8AC3E}">
        <p14:creationId xmlns:p14="http://schemas.microsoft.com/office/powerpoint/2010/main" val="1625408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AA94B6-8C3D-486F-9F08-2158612B086B}"/>
              </a:ext>
            </a:extLst>
          </p:cNvPr>
          <p:cNvSpPr txBox="1"/>
          <p:nvPr/>
        </p:nvSpPr>
        <p:spPr>
          <a:xfrm>
            <a:off x="1808996" y="678898"/>
            <a:ext cx="6979898" cy="977191"/>
          </a:xfrm>
          <a:prstGeom prst="rect">
            <a:avLst/>
          </a:prstGeom>
          <a:noFill/>
        </p:spPr>
        <p:txBody>
          <a:bodyPr wrap="square">
            <a:spAutoFit/>
          </a:bodyPr>
          <a:lstStyle/>
          <a:p>
            <a:pPr>
              <a:defRPr/>
            </a:pPr>
            <a:r>
              <a:rPr lang="en-US" sz="5750" b="1" dirty="0">
                <a:solidFill>
                  <a:schemeClr val="tx1">
                    <a:lumMod val="50000"/>
                  </a:schemeClr>
                </a:solidFill>
                <a:latin typeface="Helvetica Neue" charset="0"/>
                <a:ea typeface="Helvetica Neue" charset="0"/>
                <a:cs typeface="Helvetica Neue" charset="0"/>
              </a:rPr>
              <a:t>DRINKING WATER </a:t>
            </a:r>
          </a:p>
        </p:txBody>
      </p:sp>
      <p:cxnSp>
        <p:nvCxnSpPr>
          <p:cNvPr id="5" name="Straight Connector 4">
            <a:extLst>
              <a:ext uri="{FF2B5EF4-FFF2-40B4-BE49-F238E27FC236}">
                <a16:creationId xmlns:a16="http://schemas.microsoft.com/office/drawing/2014/main" id="{60429F40-C8FA-49FD-83E0-541A56527684}"/>
              </a:ext>
            </a:extLst>
          </p:cNvPr>
          <p:cNvCxnSpPr/>
          <p:nvPr/>
        </p:nvCxnSpPr>
        <p:spPr>
          <a:xfrm>
            <a:off x="1592262" y="1740502"/>
            <a:ext cx="9007475" cy="1905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0F5625-2E77-4DC6-B1B0-E1F27A8F9A1B}"/>
              </a:ext>
            </a:extLst>
          </p:cNvPr>
          <p:cNvSpPr txBox="1"/>
          <p:nvPr/>
        </p:nvSpPr>
        <p:spPr>
          <a:xfrm rot="16200000">
            <a:off x="-48418" y="2397918"/>
            <a:ext cx="1866900" cy="246063"/>
          </a:xfrm>
          <a:prstGeom prst="rect">
            <a:avLst/>
          </a:prstGeom>
          <a:noFill/>
        </p:spPr>
        <p:txBody>
          <a:bodyPr>
            <a:spAutoFit/>
          </a:bodyPr>
          <a:lstStyle/>
          <a:p>
            <a:pPr algn="r">
              <a:defRPr/>
            </a:pPr>
            <a:r>
              <a:rPr lang="en-US" sz="1000" spc="300" dirty="0">
                <a:solidFill>
                  <a:srgbClr val="43B1BC"/>
                </a:solidFill>
                <a:latin typeface="Helvetica Neue Medium" charset="0"/>
                <a:ea typeface="Helvetica Neue Medium" charset="0"/>
                <a:cs typeface="Helvetica Neue Medium" charset="0"/>
              </a:rPr>
              <a:t>MAINTENANCE</a:t>
            </a:r>
          </a:p>
        </p:txBody>
      </p:sp>
      <p:pic>
        <p:nvPicPr>
          <p:cNvPr id="67590" name="Picture 9">
            <a:extLst>
              <a:ext uri="{FF2B5EF4-FFF2-40B4-BE49-F238E27FC236}">
                <a16:creationId xmlns:a16="http://schemas.microsoft.com/office/drawing/2014/main" id="{36E3081C-1CA4-4CDC-A2AF-3145F799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25" t="70644" r="3799" b="7713"/>
          <a:stretch>
            <a:fillRect/>
          </a:stretch>
        </p:blipFill>
        <p:spPr bwMode="auto">
          <a:xfrm>
            <a:off x="1256529" y="2217399"/>
            <a:ext cx="98742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39636C9-446E-4802-81FD-A37536055850}"/>
              </a:ext>
            </a:extLst>
          </p:cNvPr>
          <p:cNvPicPr>
            <a:picLocks noChangeAspect="1"/>
          </p:cNvPicPr>
          <p:nvPr/>
        </p:nvPicPr>
        <p:blipFill>
          <a:blip r:embed="rId4"/>
          <a:stretch>
            <a:fillRect/>
          </a:stretch>
        </p:blipFill>
        <p:spPr>
          <a:xfrm>
            <a:off x="521481" y="0"/>
            <a:ext cx="1030313" cy="938865"/>
          </a:xfrm>
          <a:prstGeom prst="rect">
            <a:avLst/>
          </a:prstGeom>
        </p:spPr>
      </p:pic>
      <p:sp>
        <p:nvSpPr>
          <p:cNvPr id="9" name="Oval 8">
            <a:extLst>
              <a:ext uri="{FF2B5EF4-FFF2-40B4-BE49-F238E27FC236}">
                <a16:creationId xmlns:a16="http://schemas.microsoft.com/office/drawing/2014/main" id="{B8096208-8538-42FC-B28C-33DA9975B35F}"/>
              </a:ext>
            </a:extLst>
          </p:cNvPr>
          <p:cNvSpPr/>
          <p:nvPr/>
        </p:nvSpPr>
        <p:spPr>
          <a:xfrm>
            <a:off x="3428170" y="2814222"/>
            <a:ext cx="3771620" cy="32847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04E1DE-A847-4C6B-A873-D35A948D125E}"/>
              </a:ext>
            </a:extLst>
          </p:cNvPr>
          <p:cNvSpPr>
            <a:spLocks noGrp="1"/>
          </p:cNvSpPr>
          <p:nvPr>
            <p:ph type="title"/>
          </p:nvPr>
        </p:nvSpPr>
        <p:spPr>
          <a:xfrm>
            <a:off x="1217571" y="3190544"/>
            <a:ext cx="9756858" cy="476912"/>
          </a:xfrm>
        </p:spPr>
        <p:txBody>
          <a:bodyPr>
            <a:noAutofit/>
          </a:bodyPr>
          <a:lstStyle/>
          <a:p>
            <a:pPr algn="ctr"/>
            <a:r>
              <a:rPr lang="en-US" sz="5400" dirty="0">
                <a:solidFill>
                  <a:srgbClr val="9E0000"/>
                </a:solidFill>
              </a:rPr>
              <a:t>Checklist to </a:t>
            </a:r>
            <a:br>
              <a:rPr lang="en-US" sz="5400" dirty="0">
                <a:solidFill>
                  <a:srgbClr val="9E0000"/>
                </a:solidFill>
              </a:rPr>
            </a:br>
            <a:r>
              <a:rPr lang="en-US" sz="5400" dirty="0">
                <a:solidFill>
                  <a:srgbClr val="9E0000"/>
                </a:solidFill>
              </a:rPr>
              <a:t>Improve Indoor Environment</a:t>
            </a:r>
          </a:p>
        </p:txBody>
      </p:sp>
    </p:spTree>
    <p:extLst>
      <p:ext uri="{BB962C8B-B14F-4D97-AF65-F5344CB8AC3E}">
        <p14:creationId xmlns:p14="http://schemas.microsoft.com/office/powerpoint/2010/main" val="1006471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1662049-5DF6-4A71-8D7E-FD86B1EFA5BD}"/>
              </a:ext>
            </a:extLst>
          </p:cNvPr>
          <p:cNvSpPr txBox="1">
            <a:spLocks/>
          </p:cNvSpPr>
          <p:nvPr/>
        </p:nvSpPr>
        <p:spPr>
          <a:xfrm>
            <a:off x="2835792" y="1521211"/>
            <a:ext cx="7988929" cy="41410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8300" algn="ctr" rtl="0">
              <a:lnSpc>
                <a:spcPct val="90000"/>
              </a:lnSpc>
              <a:spcBef>
                <a:spcPts val="1000"/>
              </a:spcBef>
              <a:spcAft>
                <a:spcPts val="0"/>
              </a:spcAft>
              <a:buClr>
                <a:srgbClr val="3F3F3F"/>
              </a:buClr>
              <a:buSzPts val="2400"/>
              <a:buFont typeface="Arial"/>
              <a:buNone/>
              <a:defRPr sz="2400" b="0" i="0" u="none" strike="noStrike" cap="none">
                <a:solidFill>
                  <a:srgbClr val="3F3F3F"/>
                </a:solidFill>
                <a:latin typeface="Calibri"/>
                <a:ea typeface="Calibri"/>
                <a:cs typeface="Calibri"/>
                <a:sym typeface="Calibri"/>
              </a:defRPr>
            </a:lvl1pPr>
            <a:lvl2pPr marL="914400" marR="0" lvl="1" indent="-368300" algn="ctr"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alibri"/>
                <a:ea typeface="Calibri"/>
                <a:cs typeface="Calibri"/>
                <a:sym typeface="Calibri"/>
              </a:defRPr>
            </a:lvl2pPr>
            <a:lvl3pPr marL="1371600" marR="0" lvl="2" indent="-368300" algn="ctr"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3pPr>
            <a:lvl4pPr marL="1828800" marR="0" lvl="3" indent="-368300" algn="ctr"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Calibri"/>
                <a:ea typeface="Calibri"/>
                <a:cs typeface="Calibri"/>
                <a:sym typeface="Calibri"/>
              </a:defRPr>
            </a:lvl4pPr>
            <a:lvl5pPr marL="2286000" marR="0" lvl="4" indent="-368300" algn="ctr"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gn="l">
              <a:buFont typeface="Wingdings" panose="05000000000000000000" pitchFamily="2" charset="2"/>
              <a:buChar char="ü"/>
            </a:pPr>
            <a:r>
              <a:rPr lang="en-US" sz="2000" b="1" dirty="0"/>
              <a:t>A Customized Pre-cleaning Regimen </a:t>
            </a:r>
          </a:p>
          <a:p>
            <a:pPr lvl="1" algn="l">
              <a:buFont typeface="Arial" panose="020B0604020202020204" pitchFamily="34" charset="0"/>
              <a:buChar char="•"/>
            </a:pPr>
            <a:r>
              <a:rPr lang="en-US" sz="1600" dirty="0"/>
              <a:t>Surface sanitization during normal work hours</a:t>
            </a:r>
          </a:p>
          <a:p>
            <a:pPr algn="l">
              <a:buFont typeface="Wingdings" panose="05000000000000000000" pitchFamily="2" charset="2"/>
              <a:buChar char="ü"/>
            </a:pPr>
            <a:r>
              <a:rPr lang="en-US" sz="2000" b="1" dirty="0"/>
              <a:t>High Touch Point Disinfection Systems </a:t>
            </a:r>
          </a:p>
          <a:p>
            <a:pPr lvl="1" algn="l">
              <a:buFont typeface="Arial" panose="020B0604020202020204" pitchFamily="34" charset="0"/>
              <a:buChar char="•"/>
            </a:pPr>
            <a:r>
              <a:rPr lang="en-US" sz="1600" dirty="0"/>
              <a:t>Consisting of hospital grade products, tools equipment and processes </a:t>
            </a:r>
          </a:p>
          <a:p>
            <a:pPr algn="l">
              <a:buFont typeface="Wingdings" panose="05000000000000000000" pitchFamily="2" charset="2"/>
              <a:buChar char="ü"/>
            </a:pPr>
            <a:r>
              <a:rPr lang="en-US" sz="2000" b="1" dirty="0"/>
              <a:t>Antimicrobial Surface Treatment</a:t>
            </a:r>
            <a:r>
              <a:rPr lang="en-US" sz="2000" dirty="0"/>
              <a:t>s </a:t>
            </a:r>
          </a:p>
          <a:p>
            <a:pPr lvl="1" algn="l">
              <a:buFont typeface="Arial" panose="020B0604020202020204" pitchFamily="34" charset="0"/>
              <a:buChar char="•"/>
            </a:pPr>
            <a:r>
              <a:rPr lang="en-US" sz="1600" dirty="0"/>
              <a:t>Provide residual efficacy of up to 90 days protection</a:t>
            </a:r>
          </a:p>
          <a:p>
            <a:pPr algn="l">
              <a:buFont typeface="Wingdings" panose="05000000000000000000" pitchFamily="2" charset="2"/>
              <a:buChar char="ü"/>
            </a:pPr>
            <a:r>
              <a:rPr lang="en-US" sz="2000" b="1" dirty="0"/>
              <a:t>Photocatalytic Air Purifier Technology</a:t>
            </a:r>
            <a:r>
              <a:rPr lang="en-US" sz="2000" dirty="0"/>
              <a:t> </a:t>
            </a:r>
          </a:p>
          <a:p>
            <a:pPr lvl="1" algn="l">
              <a:buFont typeface="Arial" panose="020B0604020202020204" pitchFamily="34" charset="0"/>
              <a:buChar char="•"/>
            </a:pPr>
            <a:r>
              <a:rPr lang="en-US" sz="1600" dirty="0"/>
              <a:t>Transforms any surface into a self cleaning air purifier</a:t>
            </a:r>
          </a:p>
          <a:p>
            <a:pPr algn="l">
              <a:buFont typeface="Wingdings" panose="05000000000000000000" pitchFamily="2" charset="2"/>
              <a:buChar char="ü"/>
            </a:pPr>
            <a:r>
              <a:rPr lang="en-US" sz="2000" b="1" dirty="0"/>
              <a:t>In-Room Air Purification Systems </a:t>
            </a:r>
          </a:p>
          <a:p>
            <a:pPr lvl="1" algn="l">
              <a:buFont typeface="Arial" panose="020B0604020202020204" pitchFamily="34" charset="0"/>
              <a:buChar char="•"/>
            </a:pPr>
            <a:r>
              <a:rPr lang="en-US" sz="1600" dirty="0"/>
              <a:t>3 levels of protection = Odor control, antimicrobial and certified HEPA filtration</a:t>
            </a:r>
          </a:p>
          <a:p>
            <a:pPr algn="l">
              <a:buFont typeface="Wingdings" panose="05000000000000000000" pitchFamily="2" charset="2"/>
              <a:buChar char="ü"/>
            </a:pPr>
            <a:r>
              <a:rPr lang="en-US" sz="2000" b="1" dirty="0"/>
              <a:t>Indoor Air Quality Monitoring </a:t>
            </a:r>
          </a:p>
          <a:p>
            <a:pPr lvl="1" algn="l">
              <a:buFont typeface="Arial" panose="020B0604020202020204" pitchFamily="34" charset="0"/>
              <a:buChar char="•"/>
            </a:pPr>
            <a:r>
              <a:rPr lang="en-US" sz="1600" dirty="0"/>
              <a:t>Real time monitoring of occupant air quality </a:t>
            </a:r>
            <a:endParaRPr lang="en-US" sz="2000" dirty="0"/>
          </a:p>
        </p:txBody>
      </p:sp>
      <p:pic>
        <p:nvPicPr>
          <p:cNvPr id="3" name="Picture 2">
            <a:extLst>
              <a:ext uri="{FF2B5EF4-FFF2-40B4-BE49-F238E27FC236}">
                <a16:creationId xmlns:a16="http://schemas.microsoft.com/office/drawing/2014/main" id="{106E0E15-3EED-4B36-B41D-8DB4D5CAE76D}"/>
              </a:ext>
            </a:extLst>
          </p:cNvPr>
          <p:cNvPicPr>
            <a:picLocks noChangeAspect="1"/>
          </p:cNvPicPr>
          <p:nvPr/>
        </p:nvPicPr>
        <p:blipFill>
          <a:blip r:embed="rId3"/>
          <a:stretch>
            <a:fillRect/>
          </a:stretch>
        </p:blipFill>
        <p:spPr>
          <a:xfrm>
            <a:off x="991206" y="3080899"/>
            <a:ext cx="1266917" cy="1018501"/>
          </a:xfrm>
          <a:prstGeom prst="rect">
            <a:avLst/>
          </a:prstGeom>
        </p:spPr>
      </p:pic>
      <p:pic>
        <p:nvPicPr>
          <p:cNvPr id="6" name="Picture 5">
            <a:extLst>
              <a:ext uri="{FF2B5EF4-FFF2-40B4-BE49-F238E27FC236}">
                <a16:creationId xmlns:a16="http://schemas.microsoft.com/office/drawing/2014/main" id="{4C4A60C4-45A0-4D6F-BCEF-78A1FE6E4431}"/>
              </a:ext>
            </a:extLst>
          </p:cNvPr>
          <p:cNvPicPr>
            <a:picLocks noChangeAspect="1"/>
          </p:cNvPicPr>
          <p:nvPr/>
        </p:nvPicPr>
        <p:blipFill>
          <a:blip r:embed="rId4"/>
          <a:stretch>
            <a:fillRect/>
          </a:stretch>
        </p:blipFill>
        <p:spPr>
          <a:xfrm>
            <a:off x="214285" y="4590044"/>
            <a:ext cx="2621507" cy="1749704"/>
          </a:xfrm>
          <a:prstGeom prst="rect">
            <a:avLst/>
          </a:prstGeom>
        </p:spPr>
      </p:pic>
      <p:pic>
        <p:nvPicPr>
          <p:cNvPr id="7" name="Picture 6">
            <a:extLst>
              <a:ext uri="{FF2B5EF4-FFF2-40B4-BE49-F238E27FC236}">
                <a16:creationId xmlns:a16="http://schemas.microsoft.com/office/drawing/2014/main" id="{08F33761-095D-40C9-9E18-43DB41BD7DD4}"/>
              </a:ext>
            </a:extLst>
          </p:cNvPr>
          <p:cNvPicPr>
            <a:picLocks noChangeAspect="1"/>
          </p:cNvPicPr>
          <p:nvPr/>
        </p:nvPicPr>
        <p:blipFill>
          <a:blip r:embed="rId5"/>
          <a:stretch>
            <a:fillRect/>
          </a:stretch>
        </p:blipFill>
        <p:spPr>
          <a:xfrm>
            <a:off x="9826243" y="1822742"/>
            <a:ext cx="2209605" cy="2522731"/>
          </a:xfrm>
          <a:prstGeom prst="rect">
            <a:avLst/>
          </a:prstGeom>
        </p:spPr>
      </p:pic>
      <p:pic>
        <p:nvPicPr>
          <p:cNvPr id="8" name="Picture 7">
            <a:extLst>
              <a:ext uri="{FF2B5EF4-FFF2-40B4-BE49-F238E27FC236}">
                <a16:creationId xmlns:a16="http://schemas.microsoft.com/office/drawing/2014/main" id="{F718DA1F-6B29-4238-8F6C-8FA07BCF628E}"/>
              </a:ext>
            </a:extLst>
          </p:cNvPr>
          <p:cNvPicPr>
            <a:picLocks noChangeAspect="1"/>
          </p:cNvPicPr>
          <p:nvPr/>
        </p:nvPicPr>
        <p:blipFill>
          <a:blip r:embed="rId6"/>
          <a:stretch>
            <a:fillRect/>
          </a:stretch>
        </p:blipFill>
        <p:spPr>
          <a:xfrm flipH="1">
            <a:off x="10489829" y="372649"/>
            <a:ext cx="1398238" cy="835224"/>
          </a:xfrm>
          <a:prstGeom prst="rect">
            <a:avLst/>
          </a:prstGeom>
          <a:ln>
            <a:solidFill>
              <a:schemeClr val="tx1"/>
            </a:solidFill>
          </a:ln>
        </p:spPr>
      </p:pic>
      <p:sp>
        <p:nvSpPr>
          <p:cNvPr id="9" name="Title 1">
            <a:extLst>
              <a:ext uri="{FF2B5EF4-FFF2-40B4-BE49-F238E27FC236}">
                <a16:creationId xmlns:a16="http://schemas.microsoft.com/office/drawing/2014/main" id="{FA1DC088-FD77-4E6A-A555-5E07F90AF1FE}"/>
              </a:ext>
            </a:extLst>
          </p:cNvPr>
          <p:cNvSpPr txBox="1">
            <a:spLocks/>
          </p:cNvSpPr>
          <p:nvPr/>
        </p:nvSpPr>
        <p:spPr>
          <a:xfrm>
            <a:off x="1405217" y="321631"/>
            <a:ext cx="9381565" cy="10021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9E0000"/>
                </a:solidFill>
                <a:latin typeface="Calibri" panose="020F0502020204030204" pitchFamily="34" charset="0"/>
                <a:cs typeface="Calibri" panose="020F0502020204030204" pitchFamily="34" charset="0"/>
              </a:rPr>
              <a:t>Checklist: Improving Your Indoor Environment</a:t>
            </a:r>
          </a:p>
          <a:p>
            <a:r>
              <a:rPr lang="en-US" sz="1800" i="1" dirty="0">
                <a:solidFill>
                  <a:srgbClr val="9E0000"/>
                </a:solidFill>
                <a:latin typeface="Calibri" panose="020F0502020204030204" pitchFamily="34" charset="0"/>
                <a:cs typeface="Calibri" panose="020F0502020204030204" pitchFamily="34" charset="0"/>
              </a:rPr>
              <a:t>“Creating safe microenvironments for all occupants”</a:t>
            </a:r>
          </a:p>
        </p:txBody>
      </p:sp>
      <p:pic>
        <p:nvPicPr>
          <p:cNvPr id="4" name="Picture 3">
            <a:extLst>
              <a:ext uri="{FF2B5EF4-FFF2-40B4-BE49-F238E27FC236}">
                <a16:creationId xmlns:a16="http://schemas.microsoft.com/office/drawing/2014/main" id="{70EE42D3-5EC2-422C-8D79-1C20395B5435}"/>
              </a:ext>
            </a:extLst>
          </p:cNvPr>
          <p:cNvPicPr>
            <a:picLocks noChangeAspect="1"/>
          </p:cNvPicPr>
          <p:nvPr/>
        </p:nvPicPr>
        <p:blipFill>
          <a:blip r:embed="rId7"/>
          <a:stretch>
            <a:fillRect/>
          </a:stretch>
        </p:blipFill>
        <p:spPr>
          <a:xfrm>
            <a:off x="931985" y="1459488"/>
            <a:ext cx="1266917" cy="998299"/>
          </a:xfrm>
          <a:prstGeom prst="rect">
            <a:avLst/>
          </a:prstGeom>
        </p:spPr>
      </p:pic>
    </p:spTree>
    <p:extLst>
      <p:ext uri="{BB962C8B-B14F-4D97-AF65-F5344CB8AC3E}">
        <p14:creationId xmlns:p14="http://schemas.microsoft.com/office/powerpoint/2010/main" val="3819130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AEA1-832F-417B-B566-E8C48235E8EB}"/>
              </a:ext>
            </a:extLst>
          </p:cNvPr>
          <p:cNvSpPr txBox="1">
            <a:spLocks/>
          </p:cNvSpPr>
          <p:nvPr/>
        </p:nvSpPr>
        <p:spPr>
          <a:xfrm>
            <a:off x="1405217" y="321631"/>
            <a:ext cx="9381565" cy="10021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9E0000"/>
                </a:solidFill>
                <a:latin typeface="Calibri" panose="020F0502020204030204" pitchFamily="34" charset="0"/>
                <a:cs typeface="Calibri" panose="020F0502020204030204" pitchFamily="34" charset="0"/>
              </a:rPr>
              <a:t>Checklist: Improving Your Indoor Environment</a:t>
            </a:r>
          </a:p>
        </p:txBody>
      </p:sp>
      <p:pic>
        <p:nvPicPr>
          <p:cNvPr id="5" name="Picture 4">
            <a:extLst>
              <a:ext uri="{FF2B5EF4-FFF2-40B4-BE49-F238E27FC236}">
                <a16:creationId xmlns:a16="http://schemas.microsoft.com/office/drawing/2014/main" id="{5CEC6FF9-B4E5-45C5-B5AE-A2BCDC495D7A}"/>
              </a:ext>
            </a:extLst>
          </p:cNvPr>
          <p:cNvPicPr>
            <a:picLocks noChangeAspect="1"/>
          </p:cNvPicPr>
          <p:nvPr/>
        </p:nvPicPr>
        <p:blipFill rotWithShape="1">
          <a:blip r:embed="rId2"/>
          <a:srcRect l="2549" t="29561" r="42476" b="11825"/>
          <a:stretch/>
        </p:blipFill>
        <p:spPr>
          <a:xfrm>
            <a:off x="2744679" y="1581192"/>
            <a:ext cx="6702641" cy="4019738"/>
          </a:xfrm>
          <a:prstGeom prst="rect">
            <a:avLst/>
          </a:prstGeom>
          <a:ln w="19050" cap="rnd">
            <a:solidFill>
              <a:schemeClr val="tx1">
                <a:lumMod val="50000"/>
                <a:lumOff val="50000"/>
              </a:schemeClr>
            </a:solidFill>
          </a:ln>
        </p:spPr>
      </p:pic>
    </p:spTree>
    <p:extLst>
      <p:ext uri="{BB962C8B-B14F-4D97-AF65-F5344CB8AC3E}">
        <p14:creationId xmlns:p14="http://schemas.microsoft.com/office/powerpoint/2010/main" val="2683511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AEA1-832F-417B-B566-E8C48235E8EB}"/>
              </a:ext>
            </a:extLst>
          </p:cNvPr>
          <p:cNvSpPr txBox="1">
            <a:spLocks/>
          </p:cNvSpPr>
          <p:nvPr/>
        </p:nvSpPr>
        <p:spPr>
          <a:xfrm>
            <a:off x="1405215" y="2635081"/>
            <a:ext cx="9381565" cy="10021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dirty="0">
                <a:solidFill>
                  <a:srgbClr val="9E0000"/>
                </a:solidFill>
                <a:latin typeface="Calibri" panose="020F0502020204030204" pitchFamily="34" charset="0"/>
                <a:cs typeface="Calibri" panose="020F0502020204030204" pitchFamily="34" charset="0"/>
              </a:rPr>
              <a:t>Questions &amp; Solutions</a:t>
            </a:r>
          </a:p>
        </p:txBody>
      </p:sp>
      <p:sp>
        <p:nvSpPr>
          <p:cNvPr id="3" name="TextBox 2">
            <a:extLst>
              <a:ext uri="{FF2B5EF4-FFF2-40B4-BE49-F238E27FC236}">
                <a16:creationId xmlns:a16="http://schemas.microsoft.com/office/drawing/2014/main" id="{BD27B514-5DEA-4BD1-9C13-FF8F2F39BA0F}"/>
              </a:ext>
            </a:extLst>
          </p:cNvPr>
          <p:cNvSpPr txBox="1"/>
          <p:nvPr/>
        </p:nvSpPr>
        <p:spPr>
          <a:xfrm>
            <a:off x="4828663" y="4027897"/>
            <a:ext cx="2534668" cy="1200329"/>
          </a:xfrm>
          <a:prstGeom prst="rect">
            <a:avLst/>
          </a:prstGeom>
          <a:noFill/>
        </p:spPr>
        <p:txBody>
          <a:bodyPr wrap="none" rtlCol="0">
            <a:spAutoFit/>
          </a:bodyPr>
          <a:lstStyle/>
          <a:p>
            <a:pPr algn="ctr"/>
            <a:r>
              <a:rPr lang="en-US" sz="3200" b="1" dirty="0">
                <a:solidFill>
                  <a:schemeClr val="tx1">
                    <a:lumMod val="75000"/>
                    <a:lumOff val="25000"/>
                  </a:schemeClr>
                </a:solidFill>
                <a:latin typeface="Calibri" panose="020F0502020204030204" pitchFamily="34" charset="0"/>
                <a:cs typeface="Calibri" panose="020F0502020204030204" pitchFamily="34" charset="0"/>
              </a:rPr>
              <a:t>Jason Lee</a:t>
            </a:r>
          </a:p>
          <a:p>
            <a:pPr algn="ctr"/>
            <a:r>
              <a:rPr lang="en-US" sz="2000" dirty="0">
                <a:latin typeface="Calibri" panose="020F0502020204030204" pitchFamily="34" charset="0"/>
                <a:cs typeface="Calibri" panose="020F0502020204030204" pitchFamily="34" charset="0"/>
                <a:hlinkClick r:id="rId2"/>
              </a:rPr>
              <a:t>Jlee@buddgroup.com</a:t>
            </a:r>
            <a:r>
              <a:rPr lang="en-US" sz="2000" dirty="0">
                <a:latin typeface="Calibri" panose="020F0502020204030204" pitchFamily="34" charset="0"/>
                <a:cs typeface="Calibri" panose="020F0502020204030204" pitchFamily="34" charset="0"/>
              </a:rPr>
              <a:t> </a:t>
            </a: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C# 336.231.3740</a:t>
            </a:r>
          </a:p>
        </p:txBody>
      </p:sp>
    </p:spTree>
    <p:extLst>
      <p:ext uri="{BB962C8B-B14F-4D97-AF65-F5344CB8AC3E}">
        <p14:creationId xmlns:p14="http://schemas.microsoft.com/office/powerpoint/2010/main" val="238495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FA5A64F-EEB8-4BBB-8581-890A5547DF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7457" y="1157716"/>
            <a:ext cx="11287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a:extLst>
              <a:ext uri="{FF2B5EF4-FFF2-40B4-BE49-F238E27FC236}">
                <a16:creationId xmlns:a16="http://schemas.microsoft.com/office/drawing/2014/main" id="{5EA2CAB0-6CD9-4913-B813-172826333807}"/>
              </a:ext>
            </a:extLst>
          </p:cNvPr>
          <p:cNvPicPr>
            <a:picLocks noChangeAspect="1"/>
          </p:cNvPicPr>
          <p:nvPr/>
        </p:nvPicPr>
        <p:blipFill>
          <a:blip r:embed="rId3">
            <a:extLst>
              <a:ext uri="{28A0092B-C50C-407E-A947-70E740481C1C}">
                <a14:useLocalDpi xmlns:a14="http://schemas.microsoft.com/office/drawing/2010/main" val="0"/>
              </a:ext>
            </a:extLst>
          </a:blip>
          <a:srcRect l="-410" t="6183" r="410" b="31880"/>
          <a:stretch>
            <a:fillRect/>
          </a:stretch>
        </p:blipFill>
        <p:spPr bwMode="auto">
          <a:xfrm>
            <a:off x="6492347" y="5318126"/>
            <a:ext cx="2171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a:extLst>
              <a:ext uri="{FF2B5EF4-FFF2-40B4-BE49-F238E27FC236}">
                <a16:creationId xmlns:a16="http://schemas.microsoft.com/office/drawing/2014/main" id="{80AC4187-3DC3-40DA-BBA9-FA546F97F4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7419" y="4190450"/>
            <a:ext cx="34877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a:extLst>
              <a:ext uri="{FF2B5EF4-FFF2-40B4-BE49-F238E27FC236}">
                <a16:creationId xmlns:a16="http://schemas.microsoft.com/office/drawing/2014/main" id="{18E7F7B1-BD04-40B9-B7E3-FC3E063914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7401" y="2106614"/>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a:extLst>
              <a:ext uri="{FF2B5EF4-FFF2-40B4-BE49-F238E27FC236}">
                <a16:creationId xmlns:a16="http://schemas.microsoft.com/office/drawing/2014/main" id="{DE019E26-7837-4456-925C-1C9BED11EF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464" y="3970339"/>
            <a:ext cx="4921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a:extLst>
              <a:ext uri="{FF2B5EF4-FFF2-40B4-BE49-F238E27FC236}">
                <a16:creationId xmlns:a16="http://schemas.microsoft.com/office/drawing/2014/main" id="{4E07980B-A47A-4D48-A8D1-1D862D4DD1D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6301" y="2136776"/>
            <a:ext cx="1071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a:extLst>
              <a:ext uri="{FF2B5EF4-FFF2-40B4-BE49-F238E27FC236}">
                <a16:creationId xmlns:a16="http://schemas.microsoft.com/office/drawing/2014/main" id="{523D1388-489D-459B-BC56-EC6505BAE25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35275" y="3562350"/>
            <a:ext cx="86518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a:extLst>
              <a:ext uri="{FF2B5EF4-FFF2-40B4-BE49-F238E27FC236}">
                <a16:creationId xmlns:a16="http://schemas.microsoft.com/office/drawing/2014/main" id="{9D141EF7-43BC-4F49-A6F8-5B90A020DB9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81738" y="5552135"/>
            <a:ext cx="15906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6">
            <a:extLst>
              <a:ext uri="{FF2B5EF4-FFF2-40B4-BE49-F238E27FC236}">
                <a16:creationId xmlns:a16="http://schemas.microsoft.com/office/drawing/2014/main" id="{A768F77E-6CD2-4921-A23E-3F666F90F1B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89932" y="1220181"/>
            <a:ext cx="14557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8">
            <a:extLst>
              <a:ext uri="{FF2B5EF4-FFF2-40B4-BE49-F238E27FC236}">
                <a16:creationId xmlns:a16="http://schemas.microsoft.com/office/drawing/2014/main" id="{5C868A4B-7AA3-4B65-AE3E-9DABF4517ED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00535" y="3538401"/>
            <a:ext cx="152241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9">
            <a:extLst>
              <a:ext uri="{FF2B5EF4-FFF2-40B4-BE49-F238E27FC236}">
                <a16:creationId xmlns:a16="http://schemas.microsoft.com/office/drawing/2014/main" id="{B0608E9A-50C4-478A-ACDB-3ED182324FE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12725" y="3155950"/>
            <a:ext cx="11144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24">
            <a:extLst>
              <a:ext uri="{FF2B5EF4-FFF2-40B4-BE49-F238E27FC236}">
                <a16:creationId xmlns:a16="http://schemas.microsoft.com/office/drawing/2014/main" id="{4A592246-1214-4DD5-A02E-F5903D6F7D9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71282" y="1281663"/>
            <a:ext cx="15843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25">
            <a:extLst>
              <a:ext uri="{FF2B5EF4-FFF2-40B4-BE49-F238E27FC236}">
                <a16:creationId xmlns:a16="http://schemas.microsoft.com/office/drawing/2014/main" id="{E5F5BD7E-B8C1-450E-9E2C-CBDB35726DD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827214" y="4944123"/>
            <a:ext cx="11906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27">
            <a:extLst>
              <a:ext uri="{FF2B5EF4-FFF2-40B4-BE49-F238E27FC236}">
                <a16:creationId xmlns:a16="http://schemas.microsoft.com/office/drawing/2014/main" id="{C403C322-0EA8-4C1A-B922-684B04DF1FD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612314" y="2868613"/>
            <a:ext cx="7508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5" descr="http://ts2.mm.bing.net/th?id=H.5042696182170769&amp;pid=1.7">
            <a:extLst>
              <a:ext uri="{FF2B5EF4-FFF2-40B4-BE49-F238E27FC236}">
                <a16:creationId xmlns:a16="http://schemas.microsoft.com/office/drawing/2014/main" id="{61F412D6-5B54-4970-8F06-F092B6EFB2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62976" y="5327101"/>
            <a:ext cx="16859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32">
            <a:extLst>
              <a:ext uri="{FF2B5EF4-FFF2-40B4-BE49-F238E27FC236}">
                <a16:creationId xmlns:a16="http://schemas.microsoft.com/office/drawing/2014/main" id="{B93020BA-B625-4A79-88D5-B295CE73738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066962" y="4944123"/>
            <a:ext cx="14192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33">
            <a:extLst>
              <a:ext uri="{FF2B5EF4-FFF2-40B4-BE49-F238E27FC236}">
                <a16:creationId xmlns:a16="http://schemas.microsoft.com/office/drawing/2014/main" id="{8A8542F8-6EA5-4366-8367-5E324010C73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09295" y="2832894"/>
            <a:ext cx="2574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Picture 34">
            <a:extLst>
              <a:ext uri="{FF2B5EF4-FFF2-40B4-BE49-F238E27FC236}">
                <a16:creationId xmlns:a16="http://schemas.microsoft.com/office/drawing/2014/main" id="{05C1A45E-3BC2-47BF-BA88-6B531B83FF7A}"/>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922947" y="1175943"/>
            <a:ext cx="19716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35">
            <a:extLst>
              <a:ext uri="{FF2B5EF4-FFF2-40B4-BE49-F238E27FC236}">
                <a16:creationId xmlns:a16="http://schemas.microsoft.com/office/drawing/2014/main" id="{6A98FE19-5329-4EBA-B6F9-6A5253E1418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827214" y="2709864"/>
            <a:ext cx="890587"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Picture 36">
            <a:extLst>
              <a:ext uri="{FF2B5EF4-FFF2-40B4-BE49-F238E27FC236}">
                <a16:creationId xmlns:a16="http://schemas.microsoft.com/office/drawing/2014/main" id="{39AD09F0-457F-43FB-9258-5545B6FB897D}"/>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310712" y="4569457"/>
            <a:ext cx="16256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8" name="Picture 37">
            <a:extLst>
              <a:ext uri="{FF2B5EF4-FFF2-40B4-BE49-F238E27FC236}">
                <a16:creationId xmlns:a16="http://schemas.microsoft.com/office/drawing/2014/main" id="{F0BF1FC8-F974-4B0F-9985-BF8B33C96DC8}"/>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101976" y="2652713"/>
            <a:ext cx="9572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38">
            <a:extLst>
              <a:ext uri="{FF2B5EF4-FFF2-40B4-BE49-F238E27FC236}">
                <a16:creationId xmlns:a16="http://schemas.microsoft.com/office/drawing/2014/main" id="{3EAE66B1-2C54-4786-AE04-78130ED45C02}"/>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348663" y="2054225"/>
            <a:ext cx="12001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0" name="Picture 39">
            <a:extLst>
              <a:ext uri="{FF2B5EF4-FFF2-40B4-BE49-F238E27FC236}">
                <a16:creationId xmlns:a16="http://schemas.microsoft.com/office/drawing/2014/main" id="{CAB14B74-45C6-498D-A07F-A32F27F20F9F}"/>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746500" y="3598863"/>
            <a:ext cx="184785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1" name="Picture 1">
            <a:extLst>
              <a:ext uri="{FF2B5EF4-FFF2-40B4-BE49-F238E27FC236}">
                <a16:creationId xmlns:a16="http://schemas.microsoft.com/office/drawing/2014/main" id="{512C3507-932F-4473-9B83-02121DE24D0C}"/>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887634" y="1805389"/>
            <a:ext cx="19796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Picture 2">
            <a:extLst>
              <a:ext uri="{FF2B5EF4-FFF2-40B4-BE49-F238E27FC236}">
                <a16:creationId xmlns:a16="http://schemas.microsoft.com/office/drawing/2014/main" id="{20514630-3A7B-4A86-BB58-8422ADFCFE94}"/>
              </a:ext>
            </a:extLst>
          </p:cNvPr>
          <p:cNvPicPr>
            <a:picLocks noChangeAspect="1"/>
          </p:cNvPicPr>
          <p:nvPr/>
        </p:nvPicPr>
        <p:blipFill>
          <a:blip r:embed="rId26">
            <a:extLst>
              <a:ext uri="{28A0092B-C50C-407E-A947-70E740481C1C}">
                <a14:useLocalDpi xmlns:a14="http://schemas.microsoft.com/office/drawing/2010/main" val="0"/>
              </a:ext>
            </a:extLst>
          </a:blip>
          <a:srcRect l="5882" t="10143" r="2917" b="15533"/>
          <a:stretch>
            <a:fillRect/>
          </a:stretch>
        </p:blipFill>
        <p:spPr bwMode="auto">
          <a:xfrm>
            <a:off x="8361364" y="3779838"/>
            <a:ext cx="104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10">
            <a:extLst>
              <a:ext uri="{FF2B5EF4-FFF2-40B4-BE49-F238E27FC236}">
                <a16:creationId xmlns:a16="http://schemas.microsoft.com/office/drawing/2014/main" id="{BAF690B4-ABDF-4BEF-B8F2-5F55C104201C}"/>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836988" y="1189038"/>
            <a:ext cx="1193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Picture 3">
            <a:extLst>
              <a:ext uri="{FF2B5EF4-FFF2-40B4-BE49-F238E27FC236}">
                <a16:creationId xmlns:a16="http://schemas.microsoft.com/office/drawing/2014/main" id="{E2C0113B-B6CF-49B1-851C-4FD3A1ED9675}"/>
              </a:ext>
            </a:extLst>
          </p:cNvPr>
          <p:cNvPicPr>
            <a:picLocks noChangeAspect="1"/>
          </p:cNvPicPr>
          <p:nvPr/>
        </p:nvPicPr>
        <p:blipFill>
          <a:blip r:embed="rId28">
            <a:extLst>
              <a:ext uri="{28A0092B-C50C-407E-A947-70E740481C1C}">
                <a14:useLocalDpi xmlns:a14="http://schemas.microsoft.com/office/drawing/2010/main" val="0"/>
              </a:ext>
            </a:extLst>
          </a:blip>
          <a:srcRect l="22131" t="11842" r="17238" b="1318"/>
          <a:stretch>
            <a:fillRect/>
          </a:stretch>
        </p:blipFill>
        <p:spPr bwMode="auto">
          <a:xfrm>
            <a:off x="8645525" y="2925764"/>
            <a:ext cx="7318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5" name="Picture 12">
            <a:extLst>
              <a:ext uri="{FF2B5EF4-FFF2-40B4-BE49-F238E27FC236}">
                <a16:creationId xmlns:a16="http://schemas.microsoft.com/office/drawing/2014/main" id="{B71EE8A4-49E8-435F-9FCE-CFF15A37A1A7}"/>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815000" y="2011129"/>
            <a:ext cx="15192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6" name="Picture 4">
            <a:extLst>
              <a:ext uri="{FF2B5EF4-FFF2-40B4-BE49-F238E27FC236}">
                <a16:creationId xmlns:a16="http://schemas.microsoft.com/office/drawing/2014/main" id="{C7FD71BA-68B4-42A8-82AF-8014EF81F4F2}"/>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944905" y="2156690"/>
            <a:ext cx="6731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Picture 1">
            <a:extLst>
              <a:ext uri="{FF2B5EF4-FFF2-40B4-BE49-F238E27FC236}">
                <a16:creationId xmlns:a16="http://schemas.microsoft.com/office/drawing/2014/main" id="{521CC9D8-B5B4-4DD9-AD7F-4622A5C44B77}"/>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9556751" y="3752851"/>
            <a:ext cx="86201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8" name="Title 1">
            <a:extLst>
              <a:ext uri="{FF2B5EF4-FFF2-40B4-BE49-F238E27FC236}">
                <a16:creationId xmlns:a16="http://schemas.microsoft.com/office/drawing/2014/main" id="{F486160B-01D4-4377-8D24-64783F3DF143}"/>
              </a:ext>
            </a:extLst>
          </p:cNvPr>
          <p:cNvSpPr>
            <a:spLocks noGrp="1" noChangeArrowheads="1"/>
          </p:cNvSpPr>
          <p:nvPr>
            <p:ph type="title"/>
          </p:nvPr>
        </p:nvSpPr>
        <p:spPr>
          <a:xfrm>
            <a:off x="1405217" y="279464"/>
            <a:ext cx="9381565" cy="1002199"/>
          </a:xfrm>
        </p:spPr>
        <p:txBody>
          <a:bodyPr/>
          <a:lstStyle/>
          <a:p>
            <a:r>
              <a:rPr lang="en-US" altLang="en-US" dirty="0">
                <a:solidFill>
                  <a:srgbClr val="9E0000"/>
                </a:solidFill>
              </a:rPr>
              <a:t>FM Standards in the Built Environment</a:t>
            </a:r>
          </a:p>
        </p:txBody>
      </p:sp>
      <p:pic>
        <p:nvPicPr>
          <p:cNvPr id="2" name="Picture 1">
            <a:extLst>
              <a:ext uri="{FF2B5EF4-FFF2-40B4-BE49-F238E27FC236}">
                <a16:creationId xmlns:a16="http://schemas.microsoft.com/office/drawing/2014/main" id="{299669FD-8987-4F65-ACC9-EA9536A6A78C}"/>
              </a:ext>
            </a:extLst>
          </p:cNvPr>
          <p:cNvPicPr>
            <a:picLocks noChangeAspect="1"/>
          </p:cNvPicPr>
          <p:nvPr/>
        </p:nvPicPr>
        <p:blipFill>
          <a:blip r:embed="rId32"/>
          <a:stretch>
            <a:fillRect/>
          </a:stretch>
        </p:blipFill>
        <p:spPr>
          <a:xfrm>
            <a:off x="10402162" y="1047499"/>
            <a:ext cx="1350266" cy="1059115"/>
          </a:xfrm>
          <a:prstGeom prst="rect">
            <a:avLst/>
          </a:prstGeom>
        </p:spPr>
      </p:pic>
      <p:pic>
        <p:nvPicPr>
          <p:cNvPr id="3" name="Picture 2">
            <a:extLst>
              <a:ext uri="{FF2B5EF4-FFF2-40B4-BE49-F238E27FC236}">
                <a16:creationId xmlns:a16="http://schemas.microsoft.com/office/drawing/2014/main" id="{380FBFFE-B970-44D3-A3A1-9BF615152501}"/>
              </a:ext>
            </a:extLst>
          </p:cNvPr>
          <p:cNvPicPr>
            <a:picLocks noChangeAspect="1"/>
          </p:cNvPicPr>
          <p:nvPr/>
        </p:nvPicPr>
        <p:blipFill>
          <a:blip r:embed="rId33"/>
          <a:stretch>
            <a:fillRect/>
          </a:stretch>
        </p:blipFill>
        <p:spPr>
          <a:xfrm>
            <a:off x="162067" y="2109204"/>
            <a:ext cx="1250950" cy="1250950"/>
          </a:xfrm>
          <a:prstGeom prst="rect">
            <a:avLst/>
          </a:prstGeom>
        </p:spPr>
      </p:pic>
      <p:pic>
        <p:nvPicPr>
          <p:cNvPr id="4" name="Picture 3">
            <a:extLst>
              <a:ext uri="{FF2B5EF4-FFF2-40B4-BE49-F238E27FC236}">
                <a16:creationId xmlns:a16="http://schemas.microsoft.com/office/drawing/2014/main" id="{717BED08-7AE1-41AC-9544-5788B9478C8A}"/>
              </a:ext>
            </a:extLst>
          </p:cNvPr>
          <p:cNvPicPr>
            <a:picLocks noChangeAspect="1"/>
          </p:cNvPicPr>
          <p:nvPr/>
        </p:nvPicPr>
        <p:blipFill>
          <a:blip r:embed="rId34"/>
          <a:stretch>
            <a:fillRect/>
          </a:stretch>
        </p:blipFill>
        <p:spPr>
          <a:xfrm>
            <a:off x="245210" y="3497263"/>
            <a:ext cx="1295399" cy="777239"/>
          </a:xfrm>
          <a:prstGeom prst="rect">
            <a:avLst/>
          </a:prstGeom>
        </p:spPr>
      </p:pic>
      <p:pic>
        <p:nvPicPr>
          <p:cNvPr id="5" name="Picture 4">
            <a:extLst>
              <a:ext uri="{FF2B5EF4-FFF2-40B4-BE49-F238E27FC236}">
                <a16:creationId xmlns:a16="http://schemas.microsoft.com/office/drawing/2014/main" id="{064D9F67-22F5-4E72-B2F7-F9FE346AE62B}"/>
              </a:ext>
            </a:extLst>
          </p:cNvPr>
          <p:cNvPicPr>
            <a:picLocks noChangeAspect="1"/>
          </p:cNvPicPr>
          <p:nvPr/>
        </p:nvPicPr>
        <p:blipFill>
          <a:blip r:embed="rId35"/>
          <a:stretch>
            <a:fillRect/>
          </a:stretch>
        </p:blipFill>
        <p:spPr>
          <a:xfrm>
            <a:off x="291309" y="1312778"/>
            <a:ext cx="1363661" cy="710331"/>
          </a:xfrm>
          <a:prstGeom prst="rect">
            <a:avLst/>
          </a:prstGeom>
        </p:spPr>
      </p:pic>
      <p:pic>
        <p:nvPicPr>
          <p:cNvPr id="6" name="Picture 5">
            <a:extLst>
              <a:ext uri="{FF2B5EF4-FFF2-40B4-BE49-F238E27FC236}">
                <a16:creationId xmlns:a16="http://schemas.microsoft.com/office/drawing/2014/main" id="{873FD823-5504-4BA3-BFCC-D3B3104400A6}"/>
              </a:ext>
            </a:extLst>
          </p:cNvPr>
          <p:cNvPicPr>
            <a:picLocks noChangeAspect="1"/>
          </p:cNvPicPr>
          <p:nvPr/>
        </p:nvPicPr>
        <p:blipFill>
          <a:blip r:embed="rId36"/>
          <a:stretch>
            <a:fillRect/>
          </a:stretch>
        </p:blipFill>
        <p:spPr>
          <a:xfrm>
            <a:off x="10619581" y="2170496"/>
            <a:ext cx="981074" cy="985454"/>
          </a:xfrm>
          <a:prstGeom prst="rect">
            <a:avLst/>
          </a:prstGeom>
        </p:spPr>
      </p:pic>
      <p:pic>
        <p:nvPicPr>
          <p:cNvPr id="7" name="Picture 6">
            <a:extLst>
              <a:ext uri="{FF2B5EF4-FFF2-40B4-BE49-F238E27FC236}">
                <a16:creationId xmlns:a16="http://schemas.microsoft.com/office/drawing/2014/main" id="{A915AEF4-1081-4863-BE5C-5044FF87C2F0}"/>
              </a:ext>
            </a:extLst>
          </p:cNvPr>
          <p:cNvPicPr>
            <a:picLocks noChangeAspect="1"/>
          </p:cNvPicPr>
          <p:nvPr/>
        </p:nvPicPr>
        <p:blipFill>
          <a:blip r:embed="rId37"/>
          <a:stretch>
            <a:fillRect/>
          </a:stretch>
        </p:blipFill>
        <p:spPr>
          <a:xfrm>
            <a:off x="10704681" y="4151313"/>
            <a:ext cx="975804" cy="975804"/>
          </a:xfrm>
          <a:prstGeom prst="rect">
            <a:avLst/>
          </a:prstGeom>
        </p:spPr>
      </p:pic>
      <p:pic>
        <p:nvPicPr>
          <p:cNvPr id="8" name="Picture 7">
            <a:extLst>
              <a:ext uri="{FF2B5EF4-FFF2-40B4-BE49-F238E27FC236}">
                <a16:creationId xmlns:a16="http://schemas.microsoft.com/office/drawing/2014/main" id="{6037A02D-9E2A-4768-9FAC-D514E6426816}"/>
              </a:ext>
            </a:extLst>
          </p:cNvPr>
          <p:cNvPicPr>
            <a:picLocks noChangeAspect="1"/>
          </p:cNvPicPr>
          <p:nvPr/>
        </p:nvPicPr>
        <p:blipFill>
          <a:blip r:embed="rId38"/>
          <a:stretch>
            <a:fillRect/>
          </a:stretch>
        </p:blipFill>
        <p:spPr>
          <a:xfrm>
            <a:off x="354539" y="4439499"/>
            <a:ext cx="1156889" cy="925511"/>
          </a:xfrm>
          <a:prstGeom prst="rect">
            <a:avLst/>
          </a:prstGeom>
        </p:spPr>
      </p:pic>
      <p:pic>
        <p:nvPicPr>
          <p:cNvPr id="9" name="Picture 8">
            <a:extLst>
              <a:ext uri="{FF2B5EF4-FFF2-40B4-BE49-F238E27FC236}">
                <a16:creationId xmlns:a16="http://schemas.microsoft.com/office/drawing/2014/main" id="{709769A4-18E5-441F-AF52-88C7C98A8552}"/>
              </a:ext>
            </a:extLst>
          </p:cNvPr>
          <p:cNvPicPr>
            <a:picLocks noChangeAspect="1"/>
          </p:cNvPicPr>
          <p:nvPr/>
        </p:nvPicPr>
        <p:blipFill>
          <a:blip r:embed="rId39"/>
          <a:stretch>
            <a:fillRect/>
          </a:stretch>
        </p:blipFill>
        <p:spPr>
          <a:xfrm>
            <a:off x="349191" y="5475601"/>
            <a:ext cx="1110309" cy="925512"/>
          </a:xfrm>
          <a:prstGeom prst="rect">
            <a:avLst/>
          </a:prstGeom>
        </p:spPr>
      </p:pic>
      <p:pic>
        <p:nvPicPr>
          <p:cNvPr id="10" name="Picture 9">
            <a:extLst>
              <a:ext uri="{FF2B5EF4-FFF2-40B4-BE49-F238E27FC236}">
                <a16:creationId xmlns:a16="http://schemas.microsoft.com/office/drawing/2014/main" id="{436D43F2-BBE9-4405-8D58-E55F32385208}"/>
              </a:ext>
            </a:extLst>
          </p:cNvPr>
          <p:cNvPicPr>
            <a:picLocks noChangeAspect="1"/>
          </p:cNvPicPr>
          <p:nvPr/>
        </p:nvPicPr>
        <p:blipFill>
          <a:blip r:embed="rId40"/>
          <a:stretch>
            <a:fillRect/>
          </a:stretch>
        </p:blipFill>
        <p:spPr>
          <a:xfrm>
            <a:off x="10418764" y="3370341"/>
            <a:ext cx="1686719" cy="4970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270" y="453604"/>
            <a:ext cx="10165935" cy="822711"/>
          </a:xfrm>
        </p:spPr>
        <p:txBody>
          <a:bodyPr>
            <a:noAutofit/>
          </a:bodyPr>
          <a:lstStyle/>
          <a:p>
            <a:r>
              <a:rPr lang="en-US" dirty="0">
                <a:solidFill>
                  <a:srgbClr val="9E0000"/>
                </a:solidFill>
              </a:rPr>
              <a:t>Wellness as a Criteria: Occupant Satisfaction</a:t>
            </a:r>
            <a:br>
              <a:rPr lang="en-US" dirty="0">
                <a:solidFill>
                  <a:srgbClr val="9E0000"/>
                </a:solidFill>
              </a:rPr>
            </a:br>
            <a:endParaRPr lang="en-US" dirty="0">
              <a:solidFill>
                <a:srgbClr val="9E0000"/>
              </a:solidFill>
            </a:endParaRPr>
          </a:p>
        </p:txBody>
      </p:sp>
      <p:sp>
        <p:nvSpPr>
          <p:cNvPr id="5" name="TextBox 4">
            <a:extLst>
              <a:ext uri="{FF2B5EF4-FFF2-40B4-BE49-F238E27FC236}">
                <a16:creationId xmlns:a16="http://schemas.microsoft.com/office/drawing/2014/main" id="{EBB82892-396D-499E-8E0D-9964787292CE}"/>
              </a:ext>
            </a:extLst>
          </p:cNvPr>
          <p:cNvSpPr txBox="1"/>
          <p:nvPr/>
        </p:nvSpPr>
        <p:spPr>
          <a:xfrm>
            <a:off x="751127" y="4427972"/>
            <a:ext cx="9173499" cy="246221"/>
          </a:xfrm>
          <a:prstGeom prst="rect">
            <a:avLst/>
          </a:prstGeom>
          <a:noFill/>
        </p:spPr>
        <p:txBody>
          <a:bodyPr wrap="square" rtlCol="0">
            <a:spAutoFit/>
          </a:bodyPr>
          <a:lstStyle/>
          <a:p>
            <a:r>
              <a:rPr lang="en-US" sz="1000" dirty="0"/>
              <a:t>Source: CBRE Americas Occupier Survey Report 2018</a:t>
            </a:r>
          </a:p>
        </p:txBody>
      </p:sp>
      <p:sp>
        <p:nvSpPr>
          <p:cNvPr id="8" name="Title 1">
            <a:extLst>
              <a:ext uri="{FF2B5EF4-FFF2-40B4-BE49-F238E27FC236}">
                <a16:creationId xmlns:a16="http://schemas.microsoft.com/office/drawing/2014/main" id="{170C0E78-1553-451A-93C4-AE2C207E3667}"/>
              </a:ext>
            </a:extLst>
          </p:cNvPr>
          <p:cNvSpPr txBox="1">
            <a:spLocks/>
          </p:cNvSpPr>
          <p:nvPr/>
        </p:nvSpPr>
        <p:spPr>
          <a:xfrm>
            <a:off x="751127" y="1563235"/>
            <a:ext cx="3008073" cy="1213840"/>
          </a:xfrm>
          <a:prstGeom prst="rect">
            <a:avLst/>
          </a:prstGeom>
          <a:ln>
            <a:solidFill>
              <a:schemeClr val="tx1"/>
            </a:solidFill>
          </a:ln>
        </p:spPr>
        <p:txBody>
          <a:bodyPr vert="horz" lIns="121920" tIns="60960" rIns="121920" bIns="60960" rtlCol="0" anchor="ctr">
            <a:noAutofit/>
          </a:bodyPr>
          <a:lstStyle>
            <a:lvl1pPr algn="l" defTabSz="685800" rtl="0" eaLnBrk="1" latinLnBrk="0" hangingPunct="1">
              <a:lnSpc>
                <a:spcPct val="90000"/>
              </a:lnSpc>
              <a:spcBef>
                <a:spcPct val="0"/>
              </a:spcBef>
              <a:buNone/>
              <a:defRPr sz="2400" b="1" kern="1200">
                <a:solidFill>
                  <a:srgbClr val="25ABE2"/>
                </a:solidFill>
                <a:latin typeface="Arial" charset="0"/>
                <a:ea typeface="Arial" charset="0"/>
                <a:cs typeface="Arial" charset="0"/>
              </a:defRPr>
            </a:lvl1pPr>
          </a:lstStyle>
          <a:p>
            <a:r>
              <a:rPr lang="en-US" sz="2000" b="0" dirty="0">
                <a:solidFill>
                  <a:schemeClr val="tx1"/>
                </a:solidFill>
              </a:rPr>
              <a:t>Strongly Favor Buildings with Enhanced Wellness Offerings</a:t>
            </a:r>
          </a:p>
        </p:txBody>
      </p:sp>
      <p:sp>
        <p:nvSpPr>
          <p:cNvPr id="10" name="Title 1">
            <a:extLst>
              <a:ext uri="{FF2B5EF4-FFF2-40B4-BE49-F238E27FC236}">
                <a16:creationId xmlns:a16="http://schemas.microsoft.com/office/drawing/2014/main" id="{975BE66C-3800-47C7-9524-18774CC556A9}"/>
              </a:ext>
            </a:extLst>
          </p:cNvPr>
          <p:cNvSpPr txBox="1">
            <a:spLocks/>
          </p:cNvSpPr>
          <p:nvPr/>
        </p:nvSpPr>
        <p:spPr>
          <a:xfrm>
            <a:off x="751127" y="3078800"/>
            <a:ext cx="3008073" cy="1213840"/>
          </a:xfrm>
          <a:prstGeom prst="rect">
            <a:avLst/>
          </a:prstGeom>
          <a:ln>
            <a:solidFill>
              <a:schemeClr val="tx1"/>
            </a:solidFill>
          </a:ln>
        </p:spPr>
        <p:txBody>
          <a:bodyPr vert="horz" lIns="121920" tIns="60960" rIns="121920" bIns="60960" rtlCol="0" anchor="ctr">
            <a:noAutofit/>
          </a:bodyPr>
          <a:lstStyle>
            <a:lvl1pPr algn="l" defTabSz="685800" rtl="0" eaLnBrk="1" latinLnBrk="0" hangingPunct="1">
              <a:lnSpc>
                <a:spcPct val="90000"/>
              </a:lnSpc>
              <a:spcBef>
                <a:spcPct val="0"/>
              </a:spcBef>
              <a:buNone/>
              <a:defRPr sz="2400" b="1" kern="1200">
                <a:solidFill>
                  <a:srgbClr val="25ABE2"/>
                </a:solidFill>
                <a:latin typeface="Arial" charset="0"/>
                <a:ea typeface="Arial" charset="0"/>
                <a:cs typeface="Arial" charset="0"/>
              </a:defRPr>
            </a:lvl1pPr>
          </a:lstStyle>
          <a:p>
            <a:r>
              <a:rPr lang="en-US" sz="2000" b="0" dirty="0">
                <a:solidFill>
                  <a:schemeClr val="tx1"/>
                </a:solidFill>
              </a:rPr>
              <a:t>Preference for</a:t>
            </a:r>
          </a:p>
          <a:p>
            <a:r>
              <a:rPr lang="en-US" sz="2000" b="0" dirty="0">
                <a:solidFill>
                  <a:schemeClr val="tx1"/>
                </a:solidFill>
              </a:rPr>
              <a:t>Buildings with Conservation Ratings</a:t>
            </a:r>
          </a:p>
        </p:txBody>
      </p:sp>
      <p:pic>
        <p:nvPicPr>
          <p:cNvPr id="3" name="Picture 2">
            <a:extLst>
              <a:ext uri="{FF2B5EF4-FFF2-40B4-BE49-F238E27FC236}">
                <a16:creationId xmlns:a16="http://schemas.microsoft.com/office/drawing/2014/main" id="{BE1A15AE-2276-49FF-B0D1-D7B6342515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4000"/>
                    </a14:imgEffect>
                  </a14:imgLayer>
                </a14:imgProps>
              </a:ext>
            </a:extLst>
          </a:blip>
          <a:srcRect r="7255" b="64873"/>
          <a:stretch/>
        </p:blipFill>
        <p:spPr>
          <a:xfrm>
            <a:off x="4326803" y="1427925"/>
            <a:ext cx="6281833" cy="1349150"/>
          </a:xfrm>
          <a:prstGeom prst="rect">
            <a:avLst/>
          </a:prstGeom>
        </p:spPr>
      </p:pic>
      <p:pic>
        <p:nvPicPr>
          <p:cNvPr id="4" name="Picture 3">
            <a:extLst>
              <a:ext uri="{FF2B5EF4-FFF2-40B4-BE49-F238E27FC236}">
                <a16:creationId xmlns:a16="http://schemas.microsoft.com/office/drawing/2014/main" id="{17554545-011D-45AB-AB3A-0C4B505AC5E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4000"/>
                    </a14:imgEffect>
                  </a14:imgLayer>
                </a14:imgProps>
              </a:ext>
            </a:extLst>
          </a:blip>
          <a:srcRect t="65428" r="61256"/>
          <a:stretch/>
        </p:blipFill>
        <p:spPr>
          <a:xfrm>
            <a:off x="4326803" y="3078800"/>
            <a:ext cx="2624233" cy="1327821"/>
          </a:xfrm>
          <a:prstGeom prst="rect">
            <a:avLst/>
          </a:prstGeom>
        </p:spPr>
      </p:pic>
      <p:sp>
        <p:nvSpPr>
          <p:cNvPr id="17" name="Rectangle 16">
            <a:extLst>
              <a:ext uri="{FF2B5EF4-FFF2-40B4-BE49-F238E27FC236}">
                <a16:creationId xmlns:a16="http://schemas.microsoft.com/office/drawing/2014/main" id="{03098E72-9048-47C1-8F60-6D5FEC96A862}"/>
              </a:ext>
            </a:extLst>
          </p:cNvPr>
          <p:cNvSpPr/>
          <p:nvPr/>
        </p:nvSpPr>
        <p:spPr>
          <a:xfrm>
            <a:off x="1917577" y="4881133"/>
            <a:ext cx="7869684" cy="1077218"/>
          </a:xfrm>
          <a:prstGeom prst="rect">
            <a:avLst/>
          </a:prstGeom>
        </p:spPr>
        <p:txBody>
          <a:bodyPr wrap="square">
            <a:spAutoFit/>
          </a:bodyPr>
          <a:lstStyle/>
          <a:p>
            <a:r>
              <a:rPr lang="en-US" sz="1600" b="1" dirty="0">
                <a:solidFill>
                  <a:srgbClr val="515150"/>
                </a:solidFill>
                <a:latin typeface="moderno-fb"/>
              </a:rPr>
              <a:t>2014: Agents of the healthy workplace: The International WELL Building Institute and CBRE</a:t>
            </a:r>
          </a:p>
          <a:p>
            <a:r>
              <a:rPr lang="en-US" sz="1600" i="1" dirty="0">
                <a:solidFill>
                  <a:srgbClr val="515150"/>
                </a:solidFill>
                <a:latin typeface="museo-sans"/>
              </a:rPr>
              <a:t>The headquarters for CBRE, a global real estate brokerage and advisory firm, is a poster child for creative offices, as it’s not just an open space bathed in natural light that invites collaboration and socializing, it’s also healthy for its employees.</a:t>
            </a:r>
          </a:p>
        </p:txBody>
      </p:sp>
    </p:spTree>
    <p:extLst>
      <p:ext uri="{BB962C8B-B14F-4D97-AF65-F5344CB8AC3E}">
        <p14:creationId xmlns:p14="http://schemas.microsoft.com/office/powerpoint/2010/main" val="36866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270" y="453604"/>
            <a:ext cx="10165935" cy="822711"/>
          </a:xfrm>
        </p:spPr>
        <p:txBody>
          <a:bodyPr>
            <a:noAutofit/>
          </a:bodyPr>
          <a:lstStyle/>
          <a:p>
            <a:r>
              <a:rPr lang="en-US" dirty="0">
                <a:solidFill>
                  <a:srgbClr val="9E0000"/>
                </a:solidFill>
              </a:rPr>
              <a:t>Wellness: The Built Environment Nexus</a:t>
            </a:r>
            <a:br>
              <a:rPr lang="en-US" dirty="0">
                <a:solidFill>
                  <a:srgbClr val="9E0000"/>
                </a:solidFill>
              </a:rPr>
            </a:br>
            <a:endParaRPr lang="en-US" dirty="0">
              <a:solidFill>
                <a:srgbClr val="9E0000"/>
              </a:solidFill>
            </a:endParaRPr>
          </a:p>
        </p:txBody>
      </p:sp>
      <p:sp>
        <p:nvSpPr>
          <p:cNvPr id="6" name="Rectangle 5">
            <a:extLst>
              <a:ext uri="{FF2B5EF4-FFF2-40B4-BE49-F238E27FC236}">
                <a16:creationId xmlns:a16="http://schemas.microsoft.com/office/drawing/2014/main" id="{DD655F77-CED8-460F-8C44-40DC3EBCF707}"/>
              </a:ext>
            </a:extLst>
          </p:cNvPr>
          <p:cNvSpPr/>
          <p:nvPr/>
        </p:nvSpPr>
        <p:spPr>
          <a:xfrm>
            <a:off x="526474" y="1478383"/>
            <a:ext cx="7010132" cy="923330"/>
          </a:xfrm>
          <a:prstGeom prst="rect">
            <a:avLst/>
          </a:prstGeom>
          <a:ln>
            <a:solidFill>
              <a:schemeClr val="tx1">
                <a:lumMod val="50000"/>
                <a:lumOff val="50000"/>
              </a:schemeClr>
            </a:solidFill>
          </a:ln>
        </p:spPr>
        <p:txBody>
          <a:bodyPr wrap="square">
            <a:spAutoFit/>
          </a:bodyPr>
          <a:lstStyle/>
          <a:p>
            <a:r>
              <a:rPr lang="en-US" sz="1800" b="1" dirty="0">
                <a:solidFill>
                  <a:srgbClr val="60656D"/>
                </a:solidFill>
                <a:latin typeface="Helvetica" panose="020B0604020202020204" pitchFamily="34" charset="0"/>
              </a:rPr>
              <a:t>“42% of employees cited fear of inadequate air quality and cleaning practices as the reason why they do not want to return to the workplace” </a:t>
            </a:r>
            <a:r>
              <a:rPr lang="en-US" sz="1000" dirty="0">
                <a:solidFill>
                  <a:srgbClr val="60656D"/>
                </a:solidFill>
                <a:latin typeface="Helvetica" panose="020B0604020202020204" pitchFamily="34" charset="0"/>
              </a:rPr>
              <a:t>-</a:t>
            </a:r>
            <a:r>
              <a:rPr lang="en-US" sz="1000" b="1" dirty="0">
                <a:solidFill>
                  <a:srgbClr val="60656D"/>
                </a:solidFill>
                <a:latin typeface="Helvetica" panose="020B0604020202020204" pitchFamily="34" charset="0"/>
              </a:rPr>
              <a:t> </a:t>
            </a:r>
            <a:r>
              <a:rPr lang="en-US" sz="1000" dirty="0">
                <a:solidFill>
                  <a:srgbClr val="60656D"/>
                </a:solidFill>
                <a:latin typeface="Helvetica" panose="020B0604020202020204" pitchFamily="34" charset="0"/>
              </a:rPr>
              <a:t>February 16, 2022 Pew Research</a:t>
            </a:r>
            <a:endParaRPr lang="en-US" sz="1000" dirty="0"/>
          </a:p>
        </p:txBody>
      </p:sp>
      <p:sp>
        <p:nvSpPr>
          <p:cNvPr id="7" name="Rectangle 6">
            <a:extLst>
              <a:ext uri="{FF2B5EF4-FFF2-40B4-BE49-F238E27FC236}">
                <a16:creationId xmlns:a16="http://schemas.microsoft.com/office/drawing/2014/main" id="{635AA093-CE28-4EB0-9784-401E7BD046F0}"/>
              </a:ext>
            </a:extLst>
          </p:cNvPr>
          <p:cNvSpPr/>
          <p:nvPr/>
        </p:nvSpPr>
        <p:spPr>
          <a:xfrm>
            <a:off x="812800" y="5204067"/>
            <a:ext cx="9014292" cy="1200329"/>
          </a:xfrm>
          <a:prstGeom prst="rect">
            <a:avLst/>
          </a:prstGeom>
          <a:ln>
            <a:solidFill>
              <a:schemeClr val="tx1">
                <a:lumMod val="50000"/>
                <a:lumOff val="50000"/>
              </a:schemeClr>
            </a:solidFill>
          </a:ln>
        </p:spPr>
        <p:txBody>
          <a:bodyPr wrap="square">
            <a:spAutoFit/>
          </a:bodyPr>
          <a:lstStyle/>
          <a:p>
            <a:r>
              <a:rPr lang="en-US" sz="1800" b="1" dirty="0">
                <a:solidFill>
                  <a:srgbClr val="60656D"/>
                </a:solidFill>
                <a:latin typeface="Roboto"/>
              </a:rPr>
              <a:t>“Employers or building owners/operators will lose the high ground in an instant if occupants perceive that you are trading off their health with ROI. This issue isn’t confined to vulnerable groups such as babies, children and the elderly in buildings like schools and hotels” </a:t>
            </a:r>
            <a:r>
              <a:rPr lang="en-US" sz="1000" dirty="0">
                <a:solidFill>
                  <a:srgbClr val="60656D"/>
                </a:solidFill>
                <a:latin typeface="Roboto"/>
              </a:rPr>
              <a:t>– Joseph Allen Harvard University</a:t>
            </a:r>
            <a:endParaRPr lang="en-US" sz="1000" dirty="0"/>
          </a:p>
        </p:txBody>
      </p:sp>
      <p:sp>
        <p:nvSpPr>
          <p:cNvPr id="9" name="Rectangle 8">
            <a:extLst>
              <a:ext uri="{FF2B5EF4-FFF2-40B4-BE49-F238E27FC236}">
                <a16:creationId xmlns:a16="http://schemas.microsoft.com/office/drawing/2014/main" id="{437DBC0A-7A4C-4C06-91E0-8788B844933E}"/>
              </a:ext>
            </a:extLst>
          </p:cNvPr>
          <p:cNvSpPr/>
          <p:nvPr/>
        </p:nvSpPr>
        <p:spPr>
          <a:xfrm>
            <a:off x="8737599" y="1032108"/>
            <a:ext cx="2927927" cy="2739211"/>
          </a:xfrm>
          <a:prstGeom prst="rect">
            <a:avLst/>
          </a:prstGeom>
          <a:ln>
            <a:solidFill>
              <a:schemeClr val="tx1">
                <a:lumMod val="50000"/>
                <a:lumOff val="50000"/>
              </a:schemeClr>
            </a:solidFill>
          </a:ln>
        </p:spPr>
        <p:txBody>
          <a:bodyPr wrap="square">
            <a:spAutoFit/>
          </a:bodyPr>
          <a:lstStyle/>
          <a:p>
            <a:r>
              <a:rPr lang="en-US" sz="1800" b="1" dirty="0">
                <a:solidFill>
                  <a:srgbClr val="60656D"/>
                </a:solidFill>
                <a:latin typeface="Roboto"/>
              </a:rPr>
              <a:t>“Employers are facing an unwinnable scenario trying to convince employees that they care about employee well-being if they cannot provide any measure of assurance regarding IAQ in their buildings.” </a:t>
            </a:r>
            <a:r>
              <a:rPr lang="en-US" sz="1000" dirty="0">
                <a:solidFill>
                  <a:srgbClr val="60656D"/>
                </a:solidFill>
                <a:latin typeface="Roboto"/>
              </a:rPr>
              <a:t>– Anonymous JLL Facilities Manager</a:t>
            </a:r>
            <a:endParaRPr lang="en-US" sz="1000" dirty="0"/>
          </a:p>
        </p:txBody>
      </p:sp>
      <p:sp>
        <p:nvSpPr>
          <p:cNvPr id="11" name="Rectangle 10">
            <a:extLst>
              <a:ext uri="{FF2B5EF4-FFF2-40B4-BE49-F238E27FC236}">
                <a16:creationId xmlns:a16="http://schemas.microsoft.com/office/drawing/2014/main" id="{CBCB4734-1027-42F2-B97D-E1A365F952B7}"/>
              </a:ext>
            </a:extLst>
          </p:cNvPr>
          <p:cNvSpPr/>
          <p:nvPr/>
        </p:nvSpPr>
        <p:spPr>
          <a:xfrm>
            <a:off x="2034935" y="2817211"/>
            <a:ext cx="6096000" cy="1908215"/>
          </a:xfrm>
          <a:prstGeom prst="rect">
            <a:avLst/>
          </a:prstGeom>
          <a:ln>
            <a:solidFill>
              <a:schemeClr val="tx1">
                <a:lumMod val="50000"/>
                <a:lumOff val="50000"/>
              </a:schemeClr>
            </a:solidFill>
          </a:ln>
        </p:spPr>
        <p:txBody>
          <a:bodyPr>
            <a:spAutoFit/>
          </a:bodyPr>
          <a:lstStyle/>
          <a:p>
            <a:r>
              <a:rPr lang="en-US" sz="1800" b="1" dirty="0">
                <a:solidFill>
                  <a:srgbClr val="60656D"/>
                </a:solidFill>
                <a:latin typeface="Roboto"/>
              </a:rPr>
              <a:t>Cognitive functions suffer when exposed to elevated CO2 levels and VOC. ”Government regulations will increasingly descend upon the built environment similar to the NJ IAQ Standard requiring CO2 levels are monitored to maintain below 1,000 ppm while the facility is occupied”. </a:t>
            </a:r>
          </a:p>
          <a:p>
            <a:r>
              <a:rPr lang="en-US" sz="1000" dirty="0">
                <a:solidFill>
                  <a:srgbClr val="60656D"/>
                </a:solidFill>
                <a:latin typeface="Roboto"/>
              </a:rPr>
              <a:t>- Environmental Health Perspectives study</a:t>
            </a:r>
            <a:endParaRPr lang="en-US" sz="1000" dirty="0"/>
          </a:p>
        </p:txBody>
      </p:sp>
    </p:spTree>
    <p:extLst>
      <p:ext uri="{BB962C8B-B14F-4D97-AF65-F5344CB8AC3E}">
        <p14:creationId xmlns:p14="http://schemas.microsoft.com/office/powerpoint/2010/main" val="397928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04E1DE-A847-4C6B-A873-D35A948D125E}"/>
              </a:ext>
            </a:extLst>
          </p:cNvPr>
          <p:cNvSpPr>
            <a:spLocks noGrp="1"/>
          </p:cNvSpPr>
          <p:nvPr>
            <p:ph type="title"/>
          </p:nvPr>
        </p:nvSpPr>
        <p:spPr>
          <a:xfrm>
            <a:off x="1217571" y="2952088"/>
            <a:ext cx="9756858" cy="476912"/>
          </a:xfrm>
        </p:spPr>
        <p:txBody>
          <a:bodyPr>
            <a:noAutofit/>
          </a:bodyPr>
          <a:lstStyle/>
          <a:p>
            <a:pPr algn="ctr"/>
            <a:r>
              <a:rPr lang="en-US" sz="5400" dirty="0">
                <a:solidFill>
                  <a:srgbClr val="9E0000"/>
                </a:solidFill>
              </a:rPr>
              <a:t>Components to Help </a:t>
            </a:r>
            <a:br>
              <a:rPr lang="en-US" sz="5400" dirty="0">
                <a:solidFill>
                  <a:srgbClr val="9E0000"/>
                </a:solidFill>
              </a:rPr>
            </a:br>
            <a:r>
              <a:rPr lang="en-US" sz="5400" dirty="0">
                <a:solidFill>
                  <a:srgbClr val="9E0000"/>
                </a:solidFill>
              </a:rPr>
              <a:t>Protect Occupants</a:t>
            </a:r>
          </a:p>
        </p:txBody>
      </p:sp>
    </p:spTree>
    <p:extLst>
      <p:ext uri="{BB962C8B-B14F-4D97-AF65-F5344CB8AC3E}">
        <p14:creationId xmlns:p14="http://schemas.microsoft.com/office/powerpoint/2010/main" val="2065843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EF15-200D-45DB-835D-E41B190C9A6F}"/>
              </a:ext>
            </a:extLst>
          </p:cNvPr>
          <p:cNvSpPr>
            <a:spLocks noGrp="1"/>
          </p:cNvSpPr>
          <p:nvPr>
            <p:ph type="title"/>
          </p:nvPr>
        </p:nvSpPr>
        <p:spPr>
          <a:xfrm>
            <a:off x="1609518" y="418086"/>
            <a:ext cx="8972963" cy="476912"/>
          </a:xfrm>
        </p:spPr>
        <p:txBody>
          <a:bodyPr/>
          <a:lstStyle/>
          <a:p>
            <a:r>
              <a:rPr lang="en-US" dirty="0">
                <a:solidFill>
                  <a:srgbClr val="9E0000"/>
                </a:solidFill>
              </a:rPr>
              <a:t>Components of “Healthy Buildings” for Occupants</a:t>
            </a:r>
          </a:p>
        </p:txBody>
      </p:sp>
      <p:sp>
        <p:nvSpPr>
          <p:cNvPr id="4" name="TextBox 3">
            <a:extLst>
              <a:ext uri="{FF2B5EF4-FFF2-40B4-BE49-F238E27FC236}">
                <a16:creationId xmlns:a16="http://schemas.microsoft.com/office/drawing/2014/main" id="{DEC24266-66BD-4FAC-91E3-49C718EEB7AE}"/>
              </a:ext>
            </a:extLst>
          </p:cNvPr>
          <p:cNvSpPr txBox="1"/>
          <p:nvPr/>
        </p:nvSpPr>
        <p:spPr>
          <a:xfrm>
            <a:off x="88489" y="6474543"/>
            <a:ext cx="6371304" cy="276999"/>
          </a:xfrm>
          <a:prstGeom prst="rect">
            <a:avLst/>
          </a:prstGeom>
          <a:noFill/>
        </p:spPr>
        <p:txBody>
          <a:bodyPr wrap="square" rtlCol="0">
            <a:spAutoFit/>
          </a:bodyPr>
          <a:lstStyle/>
          <a:p>
            <a:r>
              <a:rPr lang="en-US" sz="1200" dirty="0"/>
              <a:t>Source: https://9foundations.forhealth.org</a:t>
            </a:r>
          </a:p>
        </p:txBody>
      </p:sp>
      <p:pic>
        <p:nvPicPr>
          <p:cNvPr id="6" name="Picture 5">
            <a:extLst>
              <a:ext uri="{FF2B5EF4-FFF2-40B4-BE49-F238E27FC236}">
                <a16:creationId xmlns:a16="http://schemas.microsoft.com/office/drawing/2014/main" id="{3D5755B8-F079-4BD3-A08C-F789F68565C4}"/>
              </a:ext>
            </a:extLst>
          </p:cNvPr>
          <p:cNvPicPr>
            <a:picLocks noChangeAspect="1"/>
          </p:cNvPicPr>
          <p:nvPr/>
        </p:nvPicPr>
        <p:blipFill>
          <a:blip r:embed="rId2"/>
          <a:stretch>
            <a:fillRect/>
          </a:stretch>
        </p:blipFill>
        <p:spPr>
          <a:xfrm>
            <a:off x="3175246" y="1303706"/>
            <a:ext cx="5841507" cy="4656576"/>
          </a:xfrm>
          <a:prstGeom prst="rect">
            <a:avLst/>
          </a:prstGeom>
        </p:spPr>
      </p:pic>
    </p:spTree>
    <p:extLst>
      <p:ext uri="{BB962C8B-B14F-4D97-AF65-F5344CB8AC3E}">
        <p14:creationId xmlns:p14="http://schemas.microsoft.com/office/powerpoint/2010/main" val="1219859551"/>
      </p:ext>
    </p:extLst>
  </p:cSld>
  <p:clrMapOvr>
    <a:masterClrMapping/>
  </p:clrMapOvr>
</p:sld>
</file>

<file path=ppt/theme/theme1.xml><?xml version="1.0" encoding="utf-8"?>
<a:theme xmlns:a="http://schemas.openxmlformats.org/drawingml/2006/main" name="Generic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34283</TotalTime>
  <Words>1115</Words>
  <Application>Microsoft Office PowerPoint</Application>
  <PresentationFormat>Widescreen</PresentationFormat>
  <Paragraphs>172</Paragraphs>
  <Slides>44</Slides>
  <Notes>20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Arial</vt:lpstr>
      <vt:lpstr>Calibri</vt:lpstr>
      <vt:lpstr>Calibri-Light</vt:lpstr>
      <vt:lpstr>Calibri-LightItalic</vt:lpstr>
      <vt:lpstr>Courier New</vt:lpstr>
      <vt:lpstr>Helvetica</vt:lpstr>
      <vt:lpstr>Helvetica Light</vt:lpstr>
      <vt:lpstr>Helvetica Neue</vt:lpstr>
      <vt:lpstr>Helvetica Neue Medium</vt:lpstr>
      <vt:lpstr>moderno-fb</vt:lpstr>
      <vt:lpstr>Museo Sans 300</vt:lpstr>
      <vt:lpstr>Museo Sans 500</vt:lpstr>
      <vt:lpstr>museo-sans</vt:lpstr>
      <vt:lpstr>proxima-nova</vt:lpstr>
      <vt:lpstr>Roboto</vt:lpstr>
      <vt:lpstr>Wingdings</vt:lpstr>
      <vt:lpstr>GenericTheme</vt:lpstr>
      <vt:lpstr>People Our Buildings Greatest Asset</vt:lpstr>
      <vt:lpstr>PowerPoint Presentation</vt:lpstr>
      <vt:lpstr>Roundtable Discussion</vt:lpstr>
      <vt:lpstr>PowerPoint Presentation</vt:lpstr>
      <vt:lpstr>FM Standards in the Built Environment</vt:lpstr>
      <vt:lpstr>Wellness as a Criteria: Occupant Satisfaction </vt:lpstr>
      <vt:lpstr>Wellness: The Built Environment Nexus </vt:lpstr>
      <vt:lpstr>Components to Help  Protect Occupants</vt:lpstr>
      <vt:lpstr>Components of “Healthy Buildings” for Occupants</vt:lpstr>
      <vt:lpstr>Foundations of a Healthy Building</vt:lpstr>
      <vt:lpstr>Foundations of a Healthy Building</vt:lpstr>
      <vt:lpstr>Foundations of a Healthy Building</vt:lpstr>
      <vt:lpstr>Foundations of a Healthy Building</vt:lpstr>
      <vt:lpstr>Foundations of a Healthy Building</vt:lpstr>
      <vt:lpstr>Foundations of a Healthy Building</vt:lpstr>
      <vt:lpstr>Roadmap to  Healthy Building Certification</vt:lpstr>
      <vt:lpstr>Health &amp; Wellness vs Efficiency</vt:lpstr>
      <vt:lpstr>PowerPoint Presentation</vt:lpstr>
      <vt:lpstr>Various Building Health &amp; Wellness Ratings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Checklist to  Improve Indoor Environment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Wicker, Joy</cp:lastModifiedBy>
  <cp:revision>229</cp:revision>
  <dcterms:created xsi:type="dcterms:W3CDTF">2019-04-30T11:45:55Z</dcterms:created>
  <dcterms:modified xsi:type="dcterms:W3CDTF">2022-03-08T15:03:12Z</dcterms:modified>
</cp:coreProperties>
</file>