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8"/>
  </p:notesMasterIdLst>
  <p:sldIdLst>
    <p:sldId id="401" r:id="rId5"/>
    <p:sldId id="403" r:id="rId6"/>
    <p:sldId id="410" r:id="rId7"/>
    <p:sldId id="411" r:id="rId8"/>
    <p:sldId id="412" r:id="rId9"/>
    <p:sldId id="413" r:id="rId10"/>
    <p:sldId id="421" r:id="rId11"/>
    <p:sldId id="414" r:id="rId12"/>
    <p:sldId id="417" r:id="rId13"/>
    <p:sldId id="418" r:id="rId14"/>
    <p:sldId id="415" r:id="rId15"/>
    <p:sldId id="416" r:id="rId16"/>
    <p:sldId id="409" r:id="rId1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D3E1F-50A3-4BC9-9BD6-9E9C07FF154D}" v="42" dt="2023-04-12T14:09:07.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4" autoAdjust="0"/>
    <p:restoredTop sz="96208" autoAdjust="0"/>
  </p:normalViewPr>
  <p:slideViewPr>
    <p:cSldViewPr snapToGrid="0">
      <p:cViewPr varScale="1">
        <p:scale>
          <a:sx n="114" d="100"/>
          <a:sy n="114" d="100"/>
        </p:scale>
        <p:origin x="636" y="102"/>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1"/>
            <a:ext cx="3035088" cy="466116"/>
          </a:xfrm>
          <a:prstGeom prst="rect">
            <a:avLst/>
          </a:prstGeom>
        </p:spPr>
        <p:txBody>
          <a:bodyPr vert="horz" lIns="93104" tIns="46552" rIns="93104" bIns="46552" rtlCol="0"/>
          <a:lstStyle>
            <a:lvl1pPr algn="r">
              <a:defRPr sz="1200"/>
            </a:lvl1pPr>
          </a:lstStyle>
          <a:p>
            <a:fld id="{B860B616-BCB2-4E7C-BAA6-B90DF21B9EDF}" type="datetimeFigureOut">
              <a:rPr lang="en-US" smtClean="0"/>
              <a:t>4/14/2023</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osha.gov/sites/default/files/publications/factsheet-workplace-violence.pdf" TargetMode="External"/><Relationship Id="rId7" Type="http://schemas.openxmlformats.org/officeDocument/2006/relationships/hyperlink" Target="https://www.dhs.gov/publication/mass-notification-systems" TargetMode="External"/><Relationship Id="rId2" Type="http://schemas.openxmlformats.org/officeDocument/2006/relationships/hyperlink" Target="https://www.osha.gov/workplace-violence" TargetMode="External"/><Relationship Id="rId1" Type="http://schemas.openxmlformats.org/officeDocument/2006/relationships/slideLayout" Target="../slideLayouts/slideLayout8.xml"/><Relationship Id="rId6" Type="http://schemas.openxmlformats.org/officeDocument/2006/relationships/hyperlink" Target="http://www.alicetraining.com/" TargetMode="External"/><Relationship Id="rId5" Type="http://schemas.openxmlformats.org/officeDocument/2006/relationships/hyperlink" Target="https://www.justice.gov/ovw/domestic-violence" TargetMode="External"/><Relationship Id="rId4" Type="http://schemas.openxmlformats.org/officeDocument/2006/relationships/hyperlink" Target="http://www.thehotlin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rofmsolutions.com/" TargetMode="Externa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dc.gov/violenceprevention/pdf/nisvs_report2010-a.pdf" TargetMode="Externa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r>
              <a:rPr lang="en-US" i="0" dirty="0"/>
              <a:t>Violence in the Workplace</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8237692" y="607324"/>
            <a:ext cx="2898829" cy="1444934"/>
          </a:xfrm>
        </p:spPr>
        <p:txBody>
          <a:bodyPr>
            <a:normAutofit/>
          </a:bodyPr>
          <a:lstStyle/>
          <a:p>
            <a:pPr algn="ctr"/>
            <a:r>
              <a:rPr lang="en-US" dirty="0"/>
              <a:t>Erin Weeks</a:t>
            </a:r>
          </a:p>
          <a:p>
            <a:pPr algn="ctr"/>
            <a:r>
              <a:rPr lang="en-US" sz="2000" dirty="0"/>
              <a:t>Owner/Consultant</a:t>
            </a:r>
          </a:p>
        </p:txBody>
      </p:sp>
      <p:pic>
        <p:nvPicPr>
          <p:cNvPr id="5" name="Picture 4" descr="Shape&#10;&#10;Description automatically generated with medium confidence">
            <a:extLst>
              <a:ext uri="{FF2B5EF4-FFF2-40B4-BE49-F238E27FC236}">
                <a16:creationId xmlns:a16="http://schemas.microsoft.com/office/drawing/2014/main" id="{51E81F5C-6561-5CA1-16D7-1821C13F824D}"/>
              </a:ext>
            </a:extLst>
          </p:cNvPr>
          <p:cNvPicPr>
            <a:picLocks noChangeAspect="1"/>
          </p:cNvPicPr>
          <p:nvPr/>
        </p:nvPicPr>
        <p:blipFill>
          <a:blip r:embed="rId2"/>
          <a:stretch>
            <a:fillRect/>
          </a:stretch>
        </p:blipFill>
        <p:spPr>
          <a:xfrm>
            <a:off x="8185574" y="2762504"/>
            <a:ext cx="3003062" cy="1524252"/>
          </a:xfrm>
          <a:prstGeom prst="rect">
            <a:avLst/>
          </a:prstGeom>
        </p:spPr>
      </p:pic>
      <p:pic>
        <p:nvPicPr>
          <p:cNvPr id="6" name="Picture 5">
            <a:extLst>
              <a:ext uri="{FF2B5EF4-FFF2-40B4-BE49-F238E27FC236}">
                <a16:creationId xmlns:a16="http://schemas.microsoft.com/office/drawing/2014/main" id="{CE86A59F-2992-F152-6B48-E0386341C76E}"/>
              </a:ext>
            </a:extLst>
          </p:cNvPr>
          <p:cNvPicPr>
            <a:picLocks noChangeAspect="1"/>
          </p:cNvPicPr>
          <p:nvPr/>
        </p:nvPicPr>
        <p:blipFill>
          <a:blip r:embed="rId3"/>
          <a:stretch>
            <a:fillRect/>
          </a:stretch>
        </p:blipFill>
        <p:spPr>
          <a:xfrm>
            <a:off x="7744006" y="5246255"/>
            <a:ext cx="3886197" cy="742254"/>
          </a:xfrm>
          <a:prstGeom prst="rect">
            <a:avLst/>
          </a:prstGeom>
        </p:spPr>
      </p:pic>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What to do if the Unthinkable Happens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668616" y="1438835"/>
            <a:ext cx="6471771" cy="5419165"/>
          </a:xfrm>
        </p:spPr>
        <p:txBody>
          <a:bodyPr vert="horz" lIns="91440" tIns="45720" rIns="91440" bIns="45720" rtlCol="0" anchor="t">
            <a:normAutofit/>
          </a:bodyPr>
          <a:lstStyle/>
          <a:p>
            <a:r>
              <a:rPr lang="en-US" sz="1800" dirty="0"/>
              <a:t>Encourage employees to report and log all incidents and threats of workplace violence</a:t>
            </a:r>
          </a:p>
          <a:p>
            <a:r>
              <a:rPr lang="en-US" sz="1800" dirty="0"/>
              <a:t>Provide medical evaluation and treatment after the incident</a:t>
            </a:r>
          </a:p>
          <a:p>
            <a:r>
              <a:rPr lang="en-US" sz="1800" dirty="0"/>
              <a:t>Report violent incidents to the local police</a:t>
            </a:r>
          </a:p>
          <a:p>
            <a:r>
              <a:rPr lang="en-US" sz="1800" dirty="0"/>
              <a:t>Inform victims of their legal right to prosecute perpetrators</a:t>
            </a:r>
          </a:p>
          <a:p>
            <a:r>
              <a:rPr lang="en-US" sz="1800" dirty="0"/>
              <a:t>Offer stress debriefing sessions and posttraumatic counseling services to help workers recover from a violent incident</a:t>
            </a:r>
          </a:p>
          <a:p>
            <a:r>
              <a:rPr lang="en-US" sz="1800" dirty="0"/>
              <a:t>Investigate all violent incidents and threats, monitor trends in violent incidents by type or circumstance, and institute corrective actions. </a:t>
            </a:r>
          </a:p>
          <a:p>
            <a:r>
              <a:rPr lang="en-US" sz="1800" dirty="0"/>
              <a:t>Determine if policies/procedures need to be updated based on what occurred</a:t>
            </a:r>
          </a:p>
          <a:p>
            <a:r>
              <a:rPr lang="en-US" sz="1800" dirty="0"/>
              <a:t>Communicate any changes to all staff</a:t>
            </a:r>
            <a:endParaRPr lang="en-US"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10</a:t>
            </a:fld>
            <a:endParaRPr lang="en-US"/>
          </a:p>
        </p:txBody>
      </p:sp>
      <p:pic>
        <p:nvPicPr>
          <p:cNvPr id="2" name="Picture 1">
            <a:extLst>
              <a:ext uri="{FF2B5EF4-FFF2-40B4-BE49-F238E27FC236}">
                <a16:creationId xmlns:a16="http://schemas.microsoft.com/office/drawing/2014/main" id="{F2402FA8-5C36-3ED0-2D88-E42FC6151D40}"/>
              </a:ext>
            </a:extLst>
          </p:cNvPr>
          <p:cNvPicPr>
            <a:picLocks noChangeAspect="1"/>
          </p:cNvPicPr>
          <p:nvPr/>
        </p:nvPicPr>
        <p:blipFill>
          <a:blip r:embed="rId2"/>
          <a:stretch>
            <a:fillRect/>
          </a:stretch>
        </p:blipFill>
        <p:spPr>
          <a:xfrm>
            <a:off x="7289800" y="3025588"/>
            <a:ext cx="4902200" cy="3213100"/>
          </a:xfrm>
          <a:prstGeom prst="rect">
            <a:avLst/>
          </a:prstGeom>
        </p:spPr>
      </p:pic>
    </p:spTree>
    <p:extLst>
      <p:ext uri="{BB962C8B-B14F-4D97-AF65-F5344CB8AC3E}">
        <p14:creationId xmlns:p14="http://schemas.microsoft.com/office/powerpoint/2010/main" val="1117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Discussion/Scenarios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0" y="2011680"/>
            <a:ext cx="4937760" cy="3797449"/>
          </a:xfrm>
        </p:spPr>
        <p:txBody>
          <a:bodyPr>
            <a:normAutofit/>
          </a:bodyPr>
          <a:lstStyle/>
          <a:p>
            <a:pPr marL="342900" indent="-342900">
              <a:buFont typeface="Arial" panose="020B0604020202020204" pitchFamily="34" charset="0"/>
              <a:buChar char="•"/>
            </a:pPr>
            <a:r>
              <a:rPr lang="en-US" sz="2200" dirty="0"/>
              <a:t>Termination of volatile employee</a:t>
            </a:r>
          </a:p>
          <a:p>
            <a:pPr marL="342900" indent="-342900">
              <a:buFont typeface="Arial" panose="020B0604020202020204" pitchFamily="34" charset="0"/>
              <a:buChar char="•"/>
            </a:pPr>
            <a:r>
              <a:rPr lang="en-US" sz="2200" dirty="0"/>
              <a:t>Termination of senior manager</a:t>
            </a:r>
          </a:p>
          <a:p>
            <a:pPr marL="342900" indent="-342900">
              <a:buFont typeface="Arial" panose="020B0604020202020204" pitchFamily="34" charset="0"/>
              <a:buChar char="•"/>
            </a:pPr>
            <a:r>
              <a:rPr lang="en-US" sz="2200" dirty="0"/>
              <a:t>Relationship between two employees </a:t>
            </a:r>
          </a:p>
          <a:p>
            <a:pPr marL="342900" indent="-342900">
              <a:buFont typeface="Arial" panose="020B0604020202020204" pitchFamily="34" charset="0"/>
              <a:buChar char="•"/>
            </a:pPr>
            <a:r>
              <a:rPr lang="en-US" sz="2200" dirty="0"/>
              <a:t>Violence perpetrated by an outside party</a:t>
            </a:r>
          </a:p>
          <a:p>
            <a:pPr marL="342900" indent="-342900">
              <a:buFont typeface="Arial" panose="020B0604020202020204" pitchFamily="34" charset="0"/>
              <a:buChar char="•"/>
            </a:pPr>
            <a:r>
              <a:rPr lang="en-US" sz="2200" dirty="0"/>
              <a:t>What other types of scenarios have you encountered?</a:t>
            </a:r>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11</a:t>
            </a:fld>
            <a:endParaRPr lang="en-US"/>
          </a:p>
        </p:txBody>
      </p:sp>
      <p:pic>
        <p:nvPicPr>
          <p:cNvPr id="2" name="Picture 1">
            <a:extLst>
              <a:ext uri="{FF2B5EF4-FFF2-40B4-BE49-F238E27FC236}">
                <a16:creationId xmlns:a16="http://schemas.microsoft.com/office/drawing/2014/main" id="{5BB1F219-4655-8488-8740-B63A64A0AB2C}"/>
              </a:ext>
            </a:extLst>
          </p:cNvPr>
          <p:cNvPicPr>
            <a:picLocks noChangeAspect="1"/>
          </p:cNvPicPr>
          <p:nvPr/>
        </p:nvPicPr>
        <p:blipFill>
          <a:blip r:embed="rId2"/>
          <a:stretch>
            <a:fillRect/>
          </a:stretch>
        </p:blipFill>
        <p:spPr>
          <a:xfrm>
            <a:off x="6485591" y="1778000"/>
            <a:ext cx="4940300" cy="3302000"/>
          </a:xfrm>
          <a:prstGeom prst="rect">
            <a:avLst/>
          </a:prstGeom>
        </p:spPr>
      </p:pic>
    </p:spTree>
    <p:extLst>
      <p:ext uri="{BB962C8B-B14F-4D97-AF65-F5344CB8AC3E}">
        <p14:creationId xmlns:p14="http://schemas.microsoft.com/office/powerpoint/2010/main" val="375288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Additional Resources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0" y="2011680"/>
            <a:ext cx="4937760" cy="4160520"/>
          </a:xfrm>
        </p:spPr>
        <p:txBody>
          <a:bodyPr>
            <a:normAutofit fontScale="62500" lnSpcReduction="20000"/>
          </a:bodyPr>
          <a:lstStyle/>
          <a:p>
            <a:r>
              <a:rPr lang="en-US" dirty="0"/>
              <a:t>OSHA guidance on Workplace Violence</a:t>
            </a:r>
          </a:p>
          <a:p>
            <a:pPr lvl="1"/>
            <a:r>
              <a:rPr lang="en-US" dirty="0">
                <a:hlinkClick r:id="rId2"/>
              </a:rPr>
              <a:t>https://www.osha.gov/workplace-violence</a:t>
            </a:r>
            <a:r>
              <a:rPr lang="en-US" dirty="0"/>
              <a:t> </a:t>
            </a:r>
          </a:p>
          <a:p>
            <a:pPr lvl="1"/>
            <a:r>
              <a:rPr lang="en-US" dirty="0">
                <a:hlinkClick r:id="rId3"/>
              </a:rPr>
              <a:t>https://www.osha.gov/sites/default/files/publications/factsheet-workplace-violence.pdf</a:t>
            </a:r>
            <a:r>
              <a:rPr lang="en-US" dirty="0"/>
              <a:t> </a:t>
            </a:r>
          </a:p>
          <a:p>
            <a:r>
              <a:rPr lang="en-US" dirty="0"/>
              <a:t>Domestic Violence Resources</a:t>
            </a:r>
          </a:p>
          <a:p>
            <a:pPr lvl="1"/>
            <a:r>
              <a:rPr lang="en-US" dirty="0"/>
              <a:t>Domestic Violence National Hotline: </a:t>
            </a:r>
            <a:r>
              <a:rPr lang="en-US" dirty="0">
                <a:hlinkClick r:id="rId4"/>
              </a:rPr>
              <a:t>www.thehotline.org</a:t>
            </a:r>
            <a:r>
              <a:rPr lang="en-US" dirty="0"/>
              <a:t>  </a:t>
            </a:r>
          </a:p>
          <a:p>
            <a:pPr lvl="1"/>
            <a:r>
              <a:rPr lang="en-US" dirty="0"/>
              <a:t>Department of Justice:  </a:t>
            </a:r>
            <a:r>
              <a:rPr lang="en-US" dirty="0">
                <a:hlinkClick r:id="rId5"/>
              </a:rPr>
              <a:t>https://www.justice.gov/ovw/domestic-violence</a:t>
            </a:r>
            <a:r>
              <a:rPr lang="en-US" dirty="0"/>
              <a:t> </a:t>
            </a:r>
          </a:p>
          <a:p>
            <a:r>
              <a:rPr lang="en-US" dirty="0"/>
              <a:t>Active Shooter Resources</a:t>
            </a:r>
          </a:p>
          <a:p>
            <a:pPr lvl="1"/>
            <a:r>
              <a:rPr lang="en-US" dirty="0">
                <a:hlinkClick r:id="rId6"/>
              </a:rPr>
              <a:t>www.alicetraining.com</a:t>
            </a:r>
            <a:r>
              <a:rPr lang="en-US" dirty="0"/>
              <a:t>   </a:t>
            </a:r>
          </a:p>
          <a:p>
            <a:r>
              <a:rPr lang="en-US" dirty="0"/>
              <a:t>Mass Notification Systems</a:t>
            </a:r>
          </a:p>
          <a:p>
            <a:pPr lvl="1"/>
            <a:r>
              <a:rPr lang="en-US" dirty="0">
                <a:hlinkClick r:id="rId7"/>
              </a:rPr>
              <a:t>https://www.dhs.gov/publication/mass-notification-systems</a:t>
            </a:r>
            <a:r>
              <a:rPr lang="en-US" dirty="0"/>
              <a:t> </a:t>
            </a:r>
          </a:p>
          <a:p>
            <a:endParaRPr lang="en-US"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12</a:t>
            </a:fld>
            <a:endParaRPr lang="en-US"/>
          </a:p>
        </p:txBody>
      </p:sp>
      <p:sp>
        <p:nvSpPr>
          <p:cNvPr id="2" name="TextBox 1">
            <a:extLst>
              <a:ext uri="{FF2B5EF4-FFF2-40B4-BE49-F238E27FC236}">
                <a16:creationId xmlns:a16="http://schemas.microsoft.com/office/drawing/2014/main" id="{AFDF601D-4388-BDF5-D4DD-9A3DC6520858}"/>
              </a:ext>
            </a:extLst>
          </p:cNvPr>
          <p:cNvSpPr txBox="1"/>
          <p:nvPr/>
        </p:nvSpPr>
        <p:spPr>
          <a:xfrm>
            <a:off x="8184072" y="1997336"/>
            <a:ext cx="2342308" cy="369332"/>
          </a:xfrm>
          <a:prstGeom prst="rect">
            <a:avLst/>
          </a:prstGeom>
          <a:noFill/>
        </p:spPr>
        <p:txBody>
          <a:bodyPr wrap="none" rtlCol="0">
            <a:spAutoFit/>
          </a:bodyPr>
          <a:lstStyle/>
          <a:p>
            <a:pPr algn="ctr"/>
            <a:r>
              <a:rPr lang="en-US" dirty="0"/>
              <a:t>Link to Presentation</a:t>
            </a:r>
          </a:p>
        </p:txBody>
      </p:sp>
      <p:pic>
        <p:nvPicPr>
          <p:cNvPr id="6" name="Picture 5">
            <a:extLst>
              <a:ext uri="{FF2B5EF4-FFF2-40B4-BE49-F238E27FC236}">
                <a16:creationId xmlns:a16="http://schemas.microsoft.com/office/drawing/2014/main" id="{E25B87BC-27FA-A502-4157-19296DDDC4F2}"/>
              </a:ext>
            </a:extLst>
          </p:cNvPr>
          <p:cNvPicPr>
            <a:picLocks noChangeAspect="1"/>
          </p:cNvPicPr>
          <p:nvPr/>
        </p:nvPicPr>
        <p:blipFill>
          <a:blip r:embed="rId8"/>
          <a:stretch>
            <a:fillRect/>
          </a:stretch>
        </p:blipFill>
        <p:spPr>
          <a:xfrm>
            <a:off x="7863723" y="2403108"/>
            <a:ext cx="2983006" cy="2822629"/>
          </a:xfrm>
          <a:prstGeom prst="rect">
            <a:avLst/>
          </a:prstGeom>
        </p:spPr>
      </p:pic>
    </p:spTree>
    <p:extLst>
      <p:ext uri="{BB962C8B-B14F-4D97-AF65-F5344CB8AC3E}">
        <p14:creationId xmlns:p14="http://schemas.microsoft.com/office/powerpoint/2010/main" val="6525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6E381-7CDD-4999-B9C7-CD31E749FD95}"/>
              </a:ext>
            </a:extLst>
          </p:cNvPr>
          <p:cNvSpPr>
            <a:spLocks noGrp="1"/>
          </p:cNvSpPr>
          <p:nvPr>
            <p:ph type="title"/>
          </p:nvPr>
        </p:nvSpPr>
        <p:spPr>
          <a:xfrm>
            <a:off x="708255" y="478210"/>
            <a:ext cx="4443984" cy="1078194"/>
          </a:xfrm>
        </p:spPr>
        <p:txBody>
          <a:bodyPr/>
          <a:lstStyle/>
          <a:p>
            <a:r>
              <a:rPr lang="en-US" i="0" dirty="0"/>
              <a:t>Thank you!</a:t>
            </a:r>
          </a:p>
        </p:txBody>
      </p:sp>
      <p:sp>
        <p:nvSpPr>
          <p:cNvPr id="5" name="Text Placeholder 4">
            <a:extLst>
              <a:ext uri="{FF2B5EF4-FFF2-40B4-BE49-F238E27FC236}">
                <a16:creationId xmlns:a16="http://schemas.microsoft.com/office/drawing/2014/main" id="{BCDB3C5E-E520-4B9D-8574-178AD4C9F286}"/>
              </a:ext>
            </a:extLst>
          </p:cNvPr>
          <p:cNvSpPr>
            <a:spLocks noGrp="1"/>
          </p:cNvSpPr>
          <p:nvPr>
            <p:ph type="body" sz="quarter" idx="13"/>
          </p:nvPr>
        </p:nvSpPr>
        <p:spPr>
          <a:xfrm>
            <a:off x="708255" y="1606973"/>
            <a:ext cx="4443984" cy="594360"/>
          </a:xfrm>
        </p:spPr>
        <p:txBody>
          <a:bodyPr/>
          <a:lstStyle/>
          <a:p>
            <a:r>
              <a:rPr lang="en-US" b="1" dirty="0"/>
              <a:t>Erin Weeks</a:t>
            </a:r>
          </a:p>
        </p:txBody>
      </p:sp>
      <p:sp>
        <p:nvSpPr>
          <p:cNvPr id="10" name="Text Placeholder 9">
            <a:extLst>
              <a:ext uri="{FF2B5EF4-FFF2-40B4-BE49-F238E27FC236}">
                <a16:creationId xmlns:a16="http://schemas.microsoft.com/office/drawing/2014/main" id="{4C8B0F30-95FD-437A-9D9B-F937C36E9C85}"/>
              </a:ext>
            </a:extLst>
          </p:cNvPr>
          <p:cNvSpPr>
            <a:spLocks noGrp="1"/>
          </p:cNvSpPr>
          <p:nvPr>
            <p:ph type="body" sz="quarter" idx="14"/>
          </p:nvPr>
        </p:nvSpPr>
        <p:spPr>
          <a:xfrm>
            <a:off x="708255" y="1904153"/>
            <a:ext cx="4443984" cy="594360"/>
          </a:xfrm>
        </p:spPr>
        <p:txBody>
          <a:bodyPr/>
          <a:lstStyle/>
          <a:p>
            <a:r>
              <a:rPr lang="en-US" dirty="0"/>
              <a:t>erin@profmsolutions.com</a:t>
            </a:r>
          </a:p>
          <a:p>
            <a:endParaRPr lang="en-US" dirty="0"/>
          </a:p>
        </p:txBody>
      </p:sp>
      <p:sp>
        <p:nvSpPr>
          <p:cNvPr id="11" name="Text Placeholder 10">
            <a:extLst>
              <a:ext uri="{FF2B5EF4-FFF2-40B4-BE49-F238E27FC236}">
                <a16:creationId xmlns:a16="http://schemas.microsoft.com/office/drawing/2014/main" id="{161A06CA-0B70-4C53-BE9B-665816B036B6}"/>
              </a:ext>
            </a:extLst>
          </p:cNvPr>
          <p:cNvSpPr>
            <a:spLocks noGrp="1"/>
          </p:cNvSpPr>
          <p:nvPr>
            <p:ph type="body" sz="quarter" idx="15"/>
          </p:nvPr>
        </p:nvSpPr>
        <p:spPr>
          <a:xfrm>
            <a:off x="708255" y="2201333"/>
            <a:ext cx="4443984" cy="594360"/>
          </a:xfrm>
        </p:spPr>
        <p:txBody>
          <a:bodyPr/>
          <a:lstStyle/>
          <a:p>
            <a:r>
              <a:rPr lang="en-US" dirty="0">
                <a:hlinkClick r:id="rId2"/>
              </a:rPr>
              <a:t>www.profmsolutions.com</a:t>
            </a:r>
            <a:r>
              <a:rPr lang="en-US" dirty="0"/>
              <a:t> </a:t>
            </a:r>
          </a:p>
        </p:txBody>
      </p:sp>
      <p:sp>
        <p:nvSpPr>
          <p:cNvPr id="14" name="Text Placeholder 4">
            <a:extLst>
              <a:ext uri="{FF2B5EF4-FFF2-40B4-BE49-F238E27FC236}">
                <a16:creationId xmlns:a16="http://schemas.microsoft.com/office/drawing/2014/main" id="{B3C19108-27A6-FE1A-10A9-7076ED9563BB}"/>
              </a:ext>
            </a:extLst>
          </p:cNvPr>
          <p:cNvSpPr txBox="1">
            <a:spLocks/>
          </p:cNvSpPr>
          <p:nvPr/>
        </p:nvSpPr>
        <p:spPr>
          <a:xfrm>
            <a:off x="801645" y="4656667"/>
            <a:ext cx="3014113" cy="5943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Coming Soon!</a:t>
            </a:r>
          </a:p>
        </p:txBody>
      </p:sp>
      <p:pic>
        <p:nvPicPr>
          <p:cNvPr id="16" name="Picture 15" descr="Text&#10;&#10;Description automatically generated">
            <a:extLst>
              <a:ext uri="{FF2B5EF4-FFF2-40B4-BE49-F238E27FC236}">
                <a16:creationId xmlns:a16="http://schemas.microsoft.com/office/drawing/2014/main" id="{606F9A62-8907-E862-A9B4-AA2B5891171F}"/>
              </a:ext>
            </a:extLst>
          </p:cNvPr>
          <p:cNvPicPr>
            <a:picLocks noChangeAspect="1"/>
          </p:cNvPicPr>
          <p:nvPr/>
        </p:nvPicPr>
        <p:blipFill rotWithShape="1">
          <a:blip r:embed="rId3"/>
          <a:srcRect l="5333" t="5136" r="5542" b="8665"/>
          <a:stretch/>
        </p:blipFill>
        <p:spPr>
          <a:xfrm>
            <a:off x="946070" y="5118355"/>
            <a:ext cx="2725265" cy="1458576"/>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EB410FF-4FC0-5AA3-7A6C-04828D7587A2}"/>
              </a:ext>
            </a:extLst>
          </p:cNvPr>
          <p:cNvPicPr>
            <a:picLocks noChangeAspect="1"/>
          </p:cNvPicPr>
          <p:nvPr/>
        </p:nvPicPr>
        <p:blipFill>
          <a:blip r:embed="rId4"/>
          <a:stretch>
            <a:fillRect/>
          </a:stretch>
        </p:blipFill>
        <p:spPr>
          <a:xfrm>
            <a:off x="708256" y="2692437"/>
            <a:ext cx="3200894" cy="1624665"/>
          </a:xfrm>
          <a:prstGeom prst="rect">
            <a:avLst/>
          </a:prstGeom>
          <a:solidFill>
            <a:schemeClr val="tx1"/>
          </a:solidFill>
        </p:spPr>
      </p:pic>
      <p:sp>
        <p:nvSpPr>
          <p:cNvPr id="24" name="TextBox 23">
            <a:extLst>
              <a:ext uri="{FF2B5EF4-FFF2-40B4-BE49-F238E27FC236}">
                <a16:creationId xmlns:a16="http://schemas.microsoft.com/office/drawing/2014/main" id="{770C6844-2EED-322A-C6D0-85D20C42FA61}"/>
              </a:ext>
            </a:extLst>
          </p:cNvPr>
          <p:cNvSpPr txBox="1"/>
          <p:nvPr/>
        </p:nvSpPr>
        <p:spPr>
          <a:xfrm>
            <a:off x="4724400" y="625742"/>
            <a:ext cx="7248238" cy="5909310"/>
          </a:xfrm>
          <a:prstGeom prst="rect">
            <a:avLst/>
          </a:prstGeom>
          <a:noFill/>
        </p:spPr>
        <p:txBody>
          <a:bodyPr wrap="square" rtlCol="0">
            <a:spAutoFit/>
          </a:bodyPr>
          <a:lstStyle/>
          <a:p>
            <a:r>
              <a:rPr lang="en-US" sz="1200" b="1" i="0" dirty="0">
                <a:solidFill>
                  <a:srgbClr val="272626"/>
                </a:solidFill>
                <a:effectLst/>
                <a:latin typeface="Poppins" pitchFamily="2" charset="77"/>
              </a:rPr>
              <a:t>Facility Management Solutions</a:t>
            </a:r>
          </a:p>
          <a:p>
            <a:pPr marL="171450" indent="-171450">
              <a:buFont typeface="Arial" panose="020B0604020202020204" pitchFamily="34" charset="0"/>
              <a:buChar char="•"/>
            </a:pPr>
            <a:r>
              <a:rPr lang="en-US" sz="1200" dirty="0">
                <a:solidFill>
                  <a:srgbClr val="272626"/>
                </a:solidFill>
                <a:latin typeface="Poppins" pitchFamily="2" charset="77"/>
              </a:rPr>
              <a:t>Maintenance and building engineering team guidance and support</a:t>
            </a:r>
          </a:p>
          <a:p>
            <a:pPr marL="171450" indent="-171450">
              <a:buFont typeface="Arial" panose="020B0604020202020204" pitchFamily="34" charset="0"/>
              <a:buChar char="•"/>
            </a:pPr>
            <a:r>
              <a:rPr lang="en-US" sz="1200" dirty="0">
                <a:solidFill>
                  <a:srgbClr val="272626"/>
                </a:solidFill>
                <a:latin typeface="Poppins" pitchFamily="2" charset="77"/>
              </a:rPr>
              <a:t>Lighting improvement projects</a:t>
            </a:r>
          </a:p>
          <a:p>
            <a:pPr marL="171450" indent="-171450">
              <a:buFont typeface="Arial" panose="020B0604020202020204" pitchFamily="34" charset="0"/>
              <a:buChar char="•"/>
            </a:pPr>
            <a:r>
              <a:rPr lang="en-US" sz="1200" dirty="0">
                <a:solidFill>
                  <a:srgbClr val="272626"/>
                </a:solidFill>
                <a:latin typeface="Poppins" pitchFamily="2" charset="77"/>
              </a:rPr>
              <a:t>Location and space scouting, lease negotiations and tenant improvement upfit guidance</a:t>
            </a:r>
          </a:p>
          <a:p>
            <a:pPr marL="171450" indent="-171450">
              <a:buFont typeface="Arial" panose="020B0604020202020204" pitchFamily="34" charset="0"/>
              <a:buChar char="•"/>
            </a:pPr>
            <a:r>
              <a:rPr lang="en-US" sz="1200" dirty="0">
                <a:solidFill>
                  <a:srgbClr val="272626"/>
                </a:solidFill>
                <a:latin typeface="Poppins" pitchFamily="2" charset="77"/>
              </a:rPr>
              <a:t>Space planning</a:t>
            </a:r>
          </a:p>
          <a:p>
            <a:pPr marL="171450" indent="-171450">
              <a:buFont typeface="Arial" panose="020B0604020202020204" pitchFamily="34" charset="0"/>
              <a:buChar char="•"/>
            </a:pPr>
            <a:r>
              <a:rPr lang="en-US" sz="1200" dirty="0">
                <a:solidFill>
                  <a:srgbClr val="272626"/>
                </a:solidFill>
                <a:latin typeface="Poppins" pitchFamily="2" charset="77"/>
              </a:rPr>
              <a:t>Vendor /contractor selections</a:t>
            </a:r>
          </a:p>
          <a:p>
            <a:pPr marL="171450" indent="-171450">
              <a:buFont typeface="Arial" panose="020B0604020202020204" pitchFamily="34" charset="0"/>
              <a:buChar char="•"/>
            </a:pPr>
            <a:r>
              <a:rPr lang="en-US" sz="1200" dirty="0">
                <a:solidFill>
                  <a:srgbClr val="272626"/>
                </a:solidFill>
                <a:latin typeface="Poppins" pitchFamily="2" charset="77"/>
              </a:rPr>
              <a:t>Furniture, fixtures and equipment (FF&amp;E) selection, planning and installations</a:t>
            </a:r>
          </a:p>
          <a:p>
            <a:pPr marL="171450" indent="-171450">
              <a:buFont typeface="Arial" panose="020B0604020202020204" pitchFamily="34" charset="0"/>
              <a:buChar char="•"/>
            </a:pPr>
            <a:r>
              <a:rPr lang="en-US" sz="1200" dirty="0">
                <a:solidFill>
                  <a:srgbClr val="272626"/>
                </a:solidFill>
                <a:latin typeface="Poppins" pitchFamily="2" charset="77"/>
              </a:rPr>
              <a:t>Interim/start-up facility management</a:t>
            </a:r>
          </a:p>
          <a:p>
            <a:pPr marL="171450" indent="-171450">
              <a:buFont typeface="Arial" panose="020B0604020202020204" pitchFamily="34" charset="0"/>
              <a:buChar char="•"/>
            </a:pPr>
            <a:r>
              <a:rPr lang="en-US" sz="1200" dirty="0">
                <a:solidFill>
                  <a:srgbClr val="272626"/>
                </a:solidFill>
                <a:latin typeface="Poppins" pitchFamily="2" charset="77"/>
              </a:rPr>
              <a:t>Computerized Maintenance Management System (CMMS) selection and implementation</a:t>
            </a:r>
          </a:p>
          <a:p>
            <a:pPr marL="171450" indent="-171450">
              <a:buFont typeface="Arial" panose="020B0604020202020204" pitchFamily="34" charset="0"/>
              <a:buChar char="•"/>
            </a:pPr>
            <a:r>
              <a:rPr lang="en-US" sz="1200" dirty="0">
                <a:solidFill>
                  <a:srgbClr val="272626"/>
                </a:solidFill>
                <a:latin typeface="Poppins" pitchFamily="2" charset="77"/>
              </a:rPr>
              <a:t>Building condition assessment</a:t>
            </a:r>
          </a:p>
          <a:p>
            <a:endParaRPr lang="en-US" sz="1200" b="1" i="0" dirty="0">
              <a:solidFill>
                <a:srgbClr val="272626"/>
              </a:solidFill>
              <a:effectLst/>
              <a:latin typeface="Poppins" pitchFamily="2" charset="77"/>
            </a:endParaRPr>
          </a:p>
          <a:p>
            <a:r>
              <a:rPr lang="en-US" sz="1200" b="1" i="0" dirty="0">
                <a:solidFill>
                  <a:srgbClr val="272626"/>
                </a:solidFill>
                <a:effectLst/>
                <a:latin typeface="Poppins" pitchFamily="2" charset="77"/>
              </a:rPr>
              <a:t>Warehouse, Logistics and Supply Chain Solutions</a:t>
            </a:r>
          </a:p>
          <a:p>
            <a:pPr marL="171450" indent="-171450">
              <a:buFont typeface="Arial" panose="020B0604020202020204" pitchFamily="34" charset="0"/>
              <a:buChar char="•"/>
            </a:pPr>
            <a:r>
              <a:rPr lang="en-US" sz="1200" i="0" dirty="0">
                <a:solidFill>
                  <a:srgbClr val="272626"/>
                </a:solidFill>
                <a:effectLst/>
                <a:latin typeface="Poppins" pitchFamily="2" charset="77"/>
              </a:rPr>
              <a:t>Rack configurations, installation and relocation</a:t>
            </a:r>
          </a:p>
          <a:p>
            <a:pPr marL="171450" indent="-171450">
              <a:buFont typeface="Arial" panose="020B0604020202020204" pitchFamily="34" charset="0"/>
              <a:buChar char="•"/>
            </a:pPr>
            <a:r>
              <a:rPr lang="en-US" sz="1200" i="0" dirty="0">
                <a:solidFill>
                  <a:srgbClr val="272626"/>
                </a:solidFill>
                <a:effectLst/>
                <a:latin typeface="Poppins" pitchFamily="2" charset="77"/>
              </a:rPr>
              <a:t>Automation design and engineering</a:t>
            </a:r>
          </a:p>
          <a:p>
            <a:pPr marL="171450" indent="-171450">
              <a:buFont typeface="Arial" panose="020B0604020202020204" pitchFamily="34" charset="0"/>
              <a:buChar char="•"/>
            </a:pPr>
            <a:r>
              <a:rPr lang="en-US" sz="1200" i="0" dirty="0">
                <a:solidFill>
                  <a:srgbClr val="272626"/>
                </a:solidFill>
                <a:effectLst/>
                <a:latin typeface="Poppins" pitchFamily="2" charset="77"/>
              </a:rPr>
              <a:t>Robot / collaborative robot selection and implementations</a:t>
            </a:r>
          </a:p>
          <a:p>
            <a:pPr marL="171450" indent="-171450">
              <a:buFont typeface="Arial" panose="020B0604020202020204" pitchFamily="34" charset="0"/>
              <a:buChar char="•"/>
            </a:pPr>
            <a:r>
              <a:rPr lang="en-US" sz="1200" i="0" dirty="0">
                <a:solidFill>
                  <a:srgbClr val="272626"/>
                </a:solidFill>
                <a:effectLst/>
                <a:latin typeface="Poppins" pitchFamily="2" charset="77"/>
              </a:rPr>
              <a:t>Sortation equipment section and implementation</a:t>
            </a:r>
          </a:p>
          <a:p>
            <a:pPr marL="171450" indent="-171450">
              <a:buFont typeface="Arial" panose="020B0604020202020204" pitchFamily="34" charset="0"/>
              <a:buChar char="•"/>
            </a:pPr>
            <a:r>
              <a:rPr lang="en-US" sz="1200" i="0" dirty="0">
                <a:solidFill>
                  <a:srgbClr val="272626"/>
                </a:solidFill>
                <a:effectLst/>
                <a:latin typeface="Poppins" pitchFamily="2" charset="77"/>
              </a:rPr>
              <a:t>Autonomous Maneuverable Robots (AMRs)</a:t>
            </a:r>
          </a:p>
          <a:p>
            <a:pPr marL="171450" indent="-171450">
              <a:buFont typeface="Arial" panose="020B0604020202020204" pitchFamily="34" charset="0"/>
              <a:buChar char="•"/>
            </a:pPr>
            <a:r>
              <a:rPr lang="en-US" sz="1200" i="0" dirty="0">
                <a:solidFill>
                  <a:srgbClr val="272626"/>
                </a:solidFill>
                <a:effectLst/>
                <a:latin typeface="Poppins" pitchFamily="2" charset="77"/>
              </a:rPr>
              <a:t>Process improvements</a:t>
            </a:r>
          </a:p>
          <a:p>
            <a:pPr marL="171450" indent="-171450">
              <a:buFont typeface="Arial" panose="020B0604020202020204" pitchFamily="34" charset="0"/>
              <a:buChar char="•"/>
            </a:pPr>
            <a:r>
              <a:rPr lang="en-US" sz="1200" i="0" dirty="0">
                <a:solidFill>
                  <a:srgbClr val="272626"/>
                </a:solidFill>
                <a:effectLst/>
                <a:latin typeface="Poppins" pitchFamily="2" charset="77"/>
              </a:rPr>
              <a:t>Project management</a:t>
            </a:r>
          </a:p>
          <a:p>
            <a:pPr marL="285750" indent="-285750">
              <a:buFont typeface="Arial" panose="020B0604020202020204" pitchFamily="34" charset="0"/>
              <a:buChar char="•"/>
            </a:pPr>
            <a:endParaRPr lang="en-US" sz="1200" b="1" i="0" dirty="0">
              <a:solidFill>
                <a:srgbClr val="272626"/>
              </a:solidFill>
              <a:effectLst/>
              <a:latin typeface="Poppins" pitchFamily="2" charset="77"/>
            </a:endParaRPr>
          </a:p>
          <a:p>
            <a:r>
              <a:rPr lang="en-US" sz="1200" b="1" i="0" dirty="0">
                <a:effectLst/>
                <a:latin typeface="Poppins" pitchFamily="2" charset="77"/>
              </a:rPr>
              <a:t>Manufacturing Solutions</a:t>
            </a:r>
          </a:p>
          <a:p>
            <a:pPr marL="171450" indent="-171450">
              <a:buFont typeface="Arial" panose="020B0604020202020204" pitchFamily="34" charset="0"/>
              <a:buChar char="•"/>
            </a:pPr>
            <a:r>
              <a:rPr lang="en-US" sz="1200" i="0" dirty="0">
                <a:solidFill>
                  <a:srgbClr val="272626"/>
                </a:solidFill>
                <a:effectLst/>
                <a:latin typeface="Poppins" pitchFamily="2" charset="77"/>
              </a:rPr>
              <a:t>Facilities management support and planning</a:t>
            </a:r>
          </a:p>
          <a:p>
            <a:pPr marL="171450" indent="-171450">
              <a:buFont typeface="Arial" panose="020B0604020202020204" pitchFamily="34" charset="0"/>
              <a:buChar char="•"/>
            </a:pPr>
            <a:r>
              <a:rPr lang="en-US" sz="1200" i="0" dirty="0">
                <a:solidFill>
                  <a:srgbClr val="272626"/>
                </a:solidFill>
                <a:effectLst/>
                <a:latin typeface="Poppins" pitchFamily="2" charset="77"/>
              </a:rPr>
              <a:t>Project management</a:t>
            </a:r>
          </a:p>
          <a:p>
            <a:pPr marL="171450" indent="-171450">
              <a:buFont typeface="Arial" panose="020B0604020202020204" pitchFamily="34" charset="0"/>
              <a:buChar char="•"/>
            </a:pPr>
            <a:r>
              <a:rPr lang="en-US" sz="1200" i="0" dirty="0">
                <a:solidFill>
                  <a:srgbClr val="272626"/>
                </a:solidFill>
                <a:effectLst/>
                <a:latin typeface="Poppins" pitchFamily="2" charset="77"/>
              </a:rPr>
              <a:t>Lean Six Sigma Process improvement</a:t>
            </a:r>
          </a:p>
          <a:p>
            <a:pPr marL="171450" indent="-171450">
              <a:buFont typeface="Arial" panose="020B0604020202020204" pitchFamily="34" charset="0"/>
              <a:buChar char="•"/>
            </a:pPr>
            <a:r>
              <a:rPr lang="en-US" sz="1200" i="0" dirty="0">
                <a:solidFill>
                  <a:srgbClr val="272626"/>
                </a:solidFill>
                <a:effectLst/>
                <a:latin typeface="Poppins" pitchFamily="2" charset="77"/>
              </a:rPr>
              <a:t>Capital planning</a:t>
            </a:r>
          </a:p>
          <a:p>
            <a:pPr marL="171450" indent="-171450">
              <a:buFont typeface="Arial" panose="020B0604020202020204" pitchFamily="34" charset="0"/>
              <a:buChar char="•"/>
            </a:pPr>
            <a:r>
              <a:rPr lang="en-US" sz="1200" i="0" dirty="0">
                <a:solidFill>
                  <a:srgbClr val="272626"/>
                </a:solidFill>
                <a:effectLst/>
                <a:latin typeface="Poppins" pitchFamily="2" charset="77"/>
              </a:rPr>
              <a:t>Factory and site acceptance testing of equipment</a:t>
            </a:r>
          </a:p>
          <a:p>
            <a:pPr marL="171450" indent="-171450">
              <a:buFont typeface="Arial" panose="020B0604020202020204" pitchFamily="34" charset="0"/>
              <a:buChar char="•"/>
            </a:pPr>
            <a:r>
              <a:rPr lang="en-US" sz="1200" i="0" dirty="0">
                <a:solidFill>
                  <a:srgbClr val="272626"/>
                </a:solidFill>
                <a:effectLst/>
                <a:latin typeface="Poppins" pitchFamily="2" charset="77"/>
              </a:rPr>
              <a:t>EHS support</a:t>
            </a:r>
          </a:p>
          <a:p>
            <a:pPr marL="285750" indent="-285750">
              <a:buFont typeface="Arial" panose="020B0604020202020204" pitchFamily="34" charset="0"/>
              <a:buChar char="•"/>
            </a:pPr>
            <a:endParaRPr lang="en-US" b="1" i="0" dirty="0">
              <a:solidFill>
                <a:srgbClr val="272626"/>
              </a:solidFill>
              <a:effectLst/>
              <a:latin typeface="Poppins" pitchFamily="2" charset="77"/>
            </a:endParaRPr>
          </a:p>
          <a:p>
            <a:br>
              <a:rPr lang="en-US" dirty="0"/>
            </a:br>
            <a:endParaRPr lang="en-US" b="0" i="0" dirty="0">
              <a:solidFill>
                <a:srgbClr val="272626"/>
              </a:solidFill>
              <a:effectLst/>
              <a:latin typeface="Poppins" pitchFamily="2" charset="77"/>
            </a:endParaRPr>
          </a:p>
        </p:txBody>
      </p:sp>
      <p:pic>
        <p:nvPicPr>
          <p:cNvPr id="25" name="Picture 24">
            <a:extLst>
              <a:ext uri="{FF2B5EF4-FFF2-40B4-BE49-F238E27FC236}">
                <a16:creationId xmlns:a16="http://schemas.microsoft.com/office/drawing/2014/main" id="{D2BE19A6-65E7-6458-0AE8-16138A7A62EB}"/>
              </a:ext>
            </a:extLst>
          </p:cNvPr>
          <p:cNvPicPr>
            <a:picLocks noChangeAspect="1"/>
          </p:cNvPicPr>
          <p:nvPr/>
        </p:nvPicPr>
        <p:blipFill>
          <a:blip r:embed="rId5"/>
          <a:stretch>
            <a:fillRect/>
          </a:stretch>
        </p:blipFill>
        <p:spPr>
          <a:xfrm>
            <a:off x="9360218" y="3812145"/>
            <a:ext cx="2612420" cy="2612420"/>
          </a:xfrm>
          <a:prstGeom prst="rect">
            <a:avLst/>
          </a:prstGeom>
        </p:spPr>
      </p:pic>
    </p:spTree>
    <p:extLst>
      <p:ext uri="{BB962C8B-B14F-4D97-AF65-F5344CB8AC3E}">
        <p14:creationId xmlns:p14="http://schemas.microsoft.com/office/powerpoint/2010/main" val="24207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E07F5E-4FAB-357C-76DB-7CEF6E726A82}"/>
              </a:ext>
            </a:extLst>
          </p:cNvPr>
          <p:cNvPicPr>
            <a:picLocks noChangeAspect="1"/>
          </p:cNvPicPr>
          <p:nvPr/>
        </p:nvPicPr>
        <p:blipFill>
          <a:blip r:embed="rId2"/>
          <a:stretch>
            <a:fillRect/>
          </a:stretch>
        </p:blipFill>
        <p:spPr>
          <a:xfrm>
            <a:off x="1642782" y="4133484"/>
            <a:ext cx="8906435" cy="2222866"/>
          </a:xfrm>
          <a:prstGeom prst="rect">
            <a:avLst/>
          </a:prstGeom>
        </p:spPr>
      </p:pic>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Goals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1" y="1331165"/>
            <a:ext cx="10515599" cy="3083859"/>
          </a:xfrm>
        </p:spPr>
        <p:txBody>
          <a:bodyPr vert="horz" lIns="91440" tIns="45720" rIns="91440" bIns="45720" rtlCol="0" anchor="t">
            <a:normAutofit fontScale="85000" lnSpcReduction="20000"/>
          </a:bodyPr>
          <a:lstStyle/>
          <a:p>
            <a:pPr marL="342900" indent="-342900">
              <a:buFont typeface="Arial" panose="020B0604020202020204" pitchFamily="34" charset="0"/>
              <a:buChar char="•"/>
            </a:pPr>
            <a:r>
              <a:rPr lang="en-US" sz="2000" dirty="0"/>
              <a:t>Understand why the discussion around violence in the workplace is important</a:t>
            </a:r>
          </a:p>
          <a:p>
            <a:pPr marL="342900" indent="-342900">
              <a:buFont typeface="Arial" panose="020B0604020202020204" pitchFamily="34" charset="0"/>
              <a:buChar char="•"/>
            </a:pPr>
            <a:r>
              <a:rPr lang="en-US" sz="2000" dirty="0"/>
              <a:t>Understand important terms</a:t>
            </a:r>
          </a:p>
          <a:p>
            <a:pPr marL="342900" indent="-342900"/>
            <a:r>
              <a:rPr lang="en-US" sz="2000"/>
              <a:t>Identify several </a:t>
            </a:r>
            <a:r>
              <a:rPr lang="en-US" sz="2000" dirty="0"/>
              <a:t>types of workplace violence</a:t>
            </a:r>
            <a:endParaRPr lang="en-US" sz="2000"/>
          </a:p>
          <a:p>
            <a:pPr marL="342900" indent="-342900">
              <a:buFont typeface="Arial" panose="020B0604020202020204" pitchFamily="34" charset="0"/>
              <a:buChar char="•"/>
            </a:pPr>
            <a:r>
              <a:rPr lang="en-US" sz="2000" dirty="0"/>
              <a:t>Understand how your role as an FM, Manager, or Employee can prevent or mitigate the impact of workplace violence</a:t>
            </a:r>
          </a:p>
          <a:p>
            <a:pPr marL="342900" indent="-342900">
              <a:buFont typeface="Arial" panose="020B0604020202020204" pitchFamily="34" charset="0"/>
              <a:buChar char="•"/>
            </a:pPr>
            <a:r>
              <a:rPr lang="en-US" sz="2000" dirty="0"/>
              <a:t>Understand and discuss technologies that can help in addressing violent or potentially violent situations</a:t>
            </a:r>
          </a:p>
          <a:p>
            <a:pPr marL="342900" indent="-342900">
              <a:buFont typeface="Arial" panose="020B0604020202020204" pitchFamily="34" charset="0"/>
              <a:buChar char="•"/>
            </a:pPr>
            <a:r>
              <a:rPr lang="en-US" sz="2000" dirty="0"/>
              <a:t>Understand how you can work to mitigate violent situation using policies, technology and planning</a:t>
            </a:r>
          </a:p>
          <a:p>
            <a:pPr marL="342900" indent="-342900">
              <a:buFont typeface="Arial" panose="020B0604020202020204" pitchFamily="34" charset="0"/>
              <a:buChar char="•"/>
            </a:pPr>
            <a:r>
              <a:rPr lang="en-US" sz="2000" dirty="0"/>
              <a:t>Learn from each other how we can best manage workplace violence situations</a:t>
            </a:r>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2</a:t>
            </a:fld>
            <a:endParaRPr lang="en-US" dirty="0"/>
          </a:p>
        </p:txBody>
      </p:sp>
    </p:spTree>
    <p:extLst>
      <p:ext uri="{BB962C8B-B14F-4D97-AF65-F5344CB8AC3E}">
        <p14:creationId xmlns:p14="http://schemas.microsoft.com/office/powerpoint/2010/main" val="191294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Why is this topic relevant/important?</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0" y="2011680"/>
            <a:ext cx="5535706" cy="4160520"/>
          </a:xfrm>
        </p:spPr>
        <p:txBody>
          <a:bodyPr>
            <a:normAutofit/>
          </a:bodyPr>
          <a:lstStyle/>
          <a:p>
            <a:r>
              <a:rPr lang="en-US" sz="2000" dirty="0"/>
              <a:t>Workplace violence is the 3rd leading cause of death in the workplace (OSHA)</a:t>
            </a:r>
          </a:p>
          <a:p>
            <a:r>
              <a:rPr lang="en-US" sz="2000" dirty="0"/>
              <a:t>About 2 million incidents a year nationally</a:t>
            </a:r>
          </a:p>
          <a:p>
            <a:pPr lvl="1"/>
            <a:r>
              <a:rPr lang="en-US" sz="1600" dirty="0"/>
              <a:t>OSHA General Duty Clause </a:t>
            </a:r>
          </a:p>
          <a:p>
            <a:pPr marL="914400" lvl="2" indent="0">
              <a:buNone/>
            </a:pPr>
            <a:r>
              <a:rPr lang="en-US" sz="1400" dirty="0"/>
              <a:t>“Each employer --shall furnish to each of his/her employees' employment and a place of employment which are free from recognized hazards that are causing or are likely to cause death or serious physical harm to his employees;”</a:t>
            </a:r>
          </a:p>
          <a:p>
            <a:pPr lvl="1"/>
            <a:r>
              <a:rPr lang="en-US" sz="1800" dirty="0"/>
              <a:t>Business Reputation</a:t>
            </a:r>
          </a:p>
          <a:p>
            <a:pPr lvl="1"/>
            <a:r>
              <a:rPr lang="en-US" sz="1800" dirty="0"/>
              <a:t>Employee recruitment and retention</a:t>
            </a:r>
          </a:p>
          <a:p>
            <a:pPr lvl="1"/>
            <a:r>
              <a:rPr lang="en-US" sz="1800" dirty="0"/>
              <a:t>Customer perception	</a:t>
            </a:r>
          </a:p>
          <a:p>
            <a:endParaRPr lang="en-US" sz="2400"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3</a:t>
            </a:fld>
            <a:endParaRPr lang="en-US"/>
          </a:p>
        </p:txBody>
      </p:sp>
      <p:pic>
        <p:nvPicPr>
          <p:cNvPr id="3" name="Picture 2">
            <a:extLst>
              <a:ext uri="{FF2B5EF4-FFF2-40B4-BE49-F238E27FC236}">
                <a16:creationId xmlns:a16="http://schemas.microsoft.com/office/drawing/2014/main" id="{201AD27C-EE83-2D46-8C27-A44CFD30F649}"/>
              </a:ext>
            </a:extLst>
          </p:cNvPr>
          <p:cNvPicPr>
            <a:picLocks noChangeAspect="1"/>
          </p:cNvPicPr>
          <p:nvPr/>
        </p:nvPicPr>
        <p:blipFill>
          <a:blip r:embed="rId2"/>
          <a:stretch>
            <a:fillRect/>
          </a:stretch>
        </p:blipFill>
        <p:spPr>
          <a:xfrm>
            <a:off x="8026303" y="1399861"/>
            <a:ext cx="2569241" cy="1719466"/>
          </a:xfrm>
          <a:prstGeom prst="rect">
            <a:avLst/>
          </a:prstGeom>
        </p:spPr>
      </p:pic>
      <p:pic>
        <p:nvPicPr>
          <p:cNvPr id="6" name="Picture 5">
            <a:extLst>
              <a:ext uri="{FF2B5EF4-FFF2-40B4-BE49-F238E27FC236}">
                <a16:creationId xmlns:a16="http://schemas.microsoft.com/office/drawing/2014/main" id="{A481D069-D2D4-59B8-E8BC-19962016736C}"/>
              </a:ext>
            </a:extLst>
          </p:cNvPr>
          <p:cNvPicPr>
            <a:picLocks noChangeAspect="1"/>
          </p:cNvPicPr>
          <p:nvPr/>
        </p:nvPicPr>
        <p:blipFill>
          <a:blip r:embed="rId3"/>
          <a:stretch>
            <a:fillRect/>
          </a:stretch>
        </p:blipFill>
        <p:spPr>
          <a:xfrm>
            <a:off x="8857129" y="4598406"/>
            <a:ext cx="2599880" cy="1719466"/>
          </a:xfrm>
          <a:prstGeom prst="rect">
            <a:avLst/>
          </a:prstGeom>
        </p:spPr>
      </p:pic>
      <p:pic>
        <p:nvPicPr>
          <p:cNvPr id="7" name="Picture 6">
            <a:extLst>
              <a:ext uri="{FF2B5EF4-FFF2-40B4-BE49-F238E27FC236}">
                <a16:creationId xmlns:a16="http://schemas.microsoft.com/office/drawing/2014/main" id="{640393F7-7E16-7326-74AF-B0151A9736A3}"/>
              </a:ext>
            </a:extLst>
          </p:cNvPr>
          <p:cNvPicPr>
            <a:picLocks noChangeAspect="1"/>
          </p:cNvPicPr>
          <p:nvPr/>
        </p:nvPicPr>
        <p:blipFill>
          <a:blip r:embed="rId4"/>
          <a:stretch>
            <a:fillRect/>
          </a:stretch>
        </p:blipFill>
        <p:spPr>
          <a:xfrm>
            <a:off x="6271804" y="3202393"/>
            <a:ext cx="2500159" cy="1640142"/>
          </a:xfrm>
          <a:prstGeom prst="rect">
            <a:avLst/>
          </a:prstGeom>
        </p:spPr>
      </p:pic>
    </p:spTree>
    <p:extLst>
      <p:ext uri="{BB962C8B-B14F-4D97-AF65-F5344CB8AC3E}">
        <p14:creationId xmlns:p14="http://schemas.microsoft.com/office/powerpoint/2010/main" val="358233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Defining Terms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0" y="2011680"/>
            <a:ext cx="10126508" cy="4160520"/>
          </a:xfrm>
        </p:spPr>
        <p:txBody>
          <a:bodyPr>
            <a:normAutofit/>
          </a:bodyPr>
          <a:lstStyle/>
          <a:p>
            <a:pPr marL="342900" indent="-342900">
              <a:buFont typeface="Arial" panose="020B0604020202020204" pitchFamily="34" charset="0"/>
              <a:buChar char="•"/>
            </a:pPr>
            <a:r>
              <a:rPr lang="en-US" sz="2000" b="1" dirty="0"/>
              <a:t>Violence in the Workplace </a:t>
            </a:r>
            <a:r>
              <a:rPr lang="en-US" sz="2000" dirty="0"/>
              <a:t>- any act or threat of physical violence, harassment, intimidation, or other threatening disruptive behavior that occurs at the work site. It ranges from threats and verbal abuse to physical assaults and even homicide. It can affect and involve employees, clients, customers and visitors. </a:t>
            </a:r>
          </a:p>
          <a:p>
            <a:pPr marL="0" indent="0">
              <a:buNone/>
            </a:pPr>
            <a:endParaRPr lang="en-US" sz="1600" dirty="0"/>
          </a:p>
          <a:p>
            <a:pPr marL="342900" indent="-342900">
              <a:buFont typeface="Arial" panose="020B0604020202020204" pitchFamily="34" charset="0"/>
              <a:buChar char="•"/>
            </a:pPr>
            <a:r>
              <a:rPr lang="en-US" sz="2000" b="1" dirty="0"/>
              <a:t>Domestic Violence </a:t>
            </a:r>
            <a:r>
              <a:rPr lang="en-US" sz="2000" dirty="0"/>
              <a:t>- a pattern of behavior in an intimate relationship that is used by one partner to gain or maintain power and control over another intimate partner.  Domestic violence can use physical, sexual, emotional/psychological, financial, or technological actions or threats of actions or other patterns of coercive behavior in order to exert that control. </a:t>
            </a:r>
          </a:p>
          <a:p>
            <a:pPr marL="342900" indent="-342900">
              <a:buFont typeface="Arial" panose="020B0604020202020204" pitchFamily="34" charset="0"/>
              <a:buChar char="•"/>
            </a:pPr>
            <a:endParaRPr lang="en-US" sz="2000"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4</a:t>
            </a:fld>
            <a:endParaRPr lang="en-US"/>
          </a:p>
        </p:txBody>
      </p:sp>
    </p:spTree>
    <p:extLst>
      <p:ext uri="{BB962C8B-B14F-4D97-AF65-F5344CB8AC3E}">
        <p14:creationId xmlns:p14="http://schemas.microsoft.com/office/powerpoint/2010/main" val="36904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Types of Violence in the Workplace</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0" y="1385888"/>
            <a:ext cx="4937760" cy="5472111"/>
          </a:xfrm>
        </p:spPr>
        <p:txBody>
          <a:bodyPr>
            <a:normAutofit lnSpcReduction="10000"/>
          </a:bodyPr>
          <a:lstStyle/>
          <a:p>
            <a:pPr marL="342900" indent="-342900">
              <a:buFont typeface="Arial" panose="020B0604020202020204" pitchFamily="34" charset="0"/>
              <a:buChar char="•"/>
            </a:pPr>
            <a:r>
              <a:rPr lang="en-US" sz="2000" dirty="0"/>
              <a:t>Domestic Violence</a:t>
            </a:r>
          </a:p>
          <a:p>
            <a:pPr marL="800100" lvl="1" indent="-342900"/>
            <a:r>
              <a:rPr lang="en-US" sz="1800" dirty="0"/>
              <a:t>Can be from workplace relationships</a:t>
            </a:r>
          </a:p>
          <a:p>
            <a:pPr marL="800100" lvl="1" indent="-342900"/>
            <a:r>
              <a:rPr lang="en-US" sz="1800" dirty="0"/>
              <a:t>May be from outside relationships that show up at the workplace</a:t>
            </a:r>
          </a:p>
          <a:p>
            <a:pPr marL="800100" lvl="1" indent="-342900"/>
            <a:r>
              <a:rPr lang="en-US" sz="1400" b="0" i="0" dirty="0">
                <a:solidFill>
                  <a:srgbClr val="6B6B6B"/>
                </a:solidFill>
                <a:effectLst/>
                <a:latin typeface="Open Sans" panose="020B0604020202020204" pitchFamily="34" charset="0"/>
              </a:rPr>
              <a:t>1 in 4 women and 1 in 7 men have been victims of severe physical violence (e.g. beating, burning, strangling) by an intimate partner.</a:t>
            </a:r>
            <a:r>
              <a:rPr lang="en-US" sz="1400" b="1" i="0" u="none" strike="noStrike" baseline="30000" dirty="0">
                <a:solidFill>
                  <a:srgbClr val="72568E"/>
                </a:solidFill>
                <a:effectLst/>
                <a:latin typeface="Open Sans" panose="020B0604020202020204" pitchFamily="34" charset="0"/>
                <a:hlinkClick r:id="rId2"/>
              </a:rPr>
              <a:t>1</a:t>
            </a:r>
            <a:endParaRPr lang="en-US" sz="1400" b="0" i="0" dirty="0">
              <a:solidFill>
                <a:srgbClr val="6B6B6B"/>
              </a:solidFill>
              <a:effectLst/>
              <a:latin typeface="Open Sans" panose="020B0604020202020204" pitchFamily="34" charset="0"/>
            </a:endParaRPr>
          </a:p>
          <a:p>
            <a:pPr marL="800100" lvl="1" indent="-342900"/>
            <a:r>
              <a:rPr lang="en-US" sz="1400" b="0" i="0" dirty="0">
                <a:solidFill>
                  <a:srgbClr val="6B6B6B"/>
                </a:solidFill>
                <a:effectLst/>
                <a:latin typeface="Open Sans" panose="020B0606030504020204" pitchFamily="34" charset="0"/>
              </a:rPr>
              <a:t>Victims of intimate partner violence lose a total of 8.0 million days of paid work each year.</a:t>
            </a:r>
          </a:p>
          <a:p>
            <a:pPr marL="800100" lvl="1" indent="-342900"/>
            <a:r>
              <a:rPr lang="en-US" sz="1400" b="0" i="0" dirty="0">
                <a:solidFill>
                  <a:srgbClr val="6B6B6B"/>
                </a:solidFill>
                <a:effectLst/>
                <a:latin typeface="Open Sans" panose="020B0606030504020204" pitchFamily="34" charset="0"/>
              </a:rPr>
              <a:t>Between 2003 and 2008, 142 women were murdered in their workplace by their abuser, 78% of women killed in the workplace during this timeframe.</a:t>
            </a:r>
            <a:endParaRPr lang="en-US" sz="1800" dirty="0"/>
          </a:p>
          <a:p>
            <a:pPr marL="342900" indent="-342900">
              <a:buFont typeface="Arial" panose="020B0604020202020204" pitchFamily="34" charset="0"/>
              <a:buChar char="•"/>
            </a:pPr>
            <a:r>
              <a:rPr lang="en-US" sz="2000" dirty="0"/>
              <a:t>Problematic Terminations</a:t>
            </a:r>
          </a:p>
          <a:p>
            <a:pPr marL="342900" indent="-342900">
              <a:buFont typeface="Arial" panose="020B0604020202020204" pitchFamily="34" charset="0"/>
              <a:buChar char="•"/>
            </a:pPr>
            <a:r>
              <a:rPr lang="en-US" sz="2000" dirty="0"/>
              <a:t>Employee Conflict</a:t>
            </a:r>
          </a:p>
          <a:p>
            <a:pPr marL="342900" indent="-342900">
              <a:buFont typeface="Arial" panose="020B0604020202020204" pitchFamily="34" charset="0"/>
              <a:buChar char="•"/>
            </a:pPr>
            <a:r>
              <a:rPr lang="en-US" sz="2000" dirty="0"/>
              <a:t>Seemingly Random Acts of Violence – not usually as random as we think</a:t>
            </a:r>
          </a:p>
          <a:p>
            <a:endParaRPr lang="en-US" sz="2000"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5</a:t>
            </a:fld>
            <a:endParaRPr lang="en-US"/>
          </a:p>
        </p:txBody>
      </p:sp>
      <p:pic>
        <p:nvPicPr>
          <p:cNvPr id="3" name="Picture 2">
            <a:extLst>
              <a:ext uri="{FF2B5EF4-FFF2-40B4-BE49-F238E27FC236}">
                <a16:creationId xmlns:a16="http://schemas.microsoft.com/office/drawing/2014/main" id="{2B48DBB3-DE47-B021-B550-0DCD0CBC4697}"/>
              </a:ext>
            </a:extLst>
          </p:cNvPr>
          <p:cNvPicPr>
            <a:picLocks noChangeAspect="1"/>
          </p:cNvPicPr>
          <p:nvPr/>
        </p:nvPicPr>
        <p:blipFill>
          <a:blip r:embed="rId3"/>
          <a:stretch>
            <a:fillRect/>
          </a:stretch>
        </p:blipFill>
        <p:spPr>
          <a:xfrm>
            <a:off x="6341662" y="1854781"/>
            <a:ext cx="2845603" cy="1892141"/>
          </a:xfrm>
          <a:prstGeom prst="rect">
            <a:avLst/>
          </a:prstGeom>
        </p:spPr>
      </p:pic>
      <p:pic>
        <p:nvPicPr>
          <p:cNvPr id="6" name="Picture 5">
            <a:extLst>
              <a:ext uri="{FF2B5EF4-FFF2-40B4-BE49-F238E27FC236}">
                <a16:creationId xmlns:a16="http://schemas.microsoft.com/office/drawing/2014/main" id="{290AEB29-10DD-5AFC-8DC8-58292352DAD8}"/>
              </a:ext>
            </a:extLst>
          </p:cNvPr>
          <p:cNvPicPr>
            <a:picLocks noChangeAspect="1"/>
          </p:cNvPicPr>
          <p:nvPr/>
        </p:nvPicPr>
        <p:blipFill>
          <a:blip r:embed="rId4"/>
          <a:stretch>
            <a:fillRect/>
          </a:stretch>
        </p:blipFill>
        <p:spPr>
          <a:xfrm>
            <a:off x="8813800" y="487386"/>
            <a:ext cx="2336800" cy="1619250"/>
          </a:xfrm>
          <a:prstGeom prst="rect">
            <a:avLst/>
          </a:prstGeom>
        </p:spPr>
      </p:pic>
      <p:pic>
        <p:nvPicPr>
          <p:cNvPr id="7" name="Picture 6">
            <a:extLst>
              <a:ext uri="{FF2B5EF4-FFF2-40B4-BE49-F238E27FC236}">
                <a16:creationId xmlns:a16="http://schemas.microsoft.com/office/drawing/2014/main" id="{6DE94345-0B57-0A25-F0AD-988A09BC02E7}"/>
              </a:ext>
            </a:extLst>
          </p:cNvPr>
          <p:cNvPicPr>
            <a:picLocks noChangeAspect="1"/>
          </p:cNvPicPr>
          <p:nvPr/>
        </p:nvPicPr>
        <p:blipFill>
          <a:blip r:embed="rId5"/>
          <a:stretch>
            <a:fillRect/>
          </a:stretch>
        </p:blipFill>
        <p:spPr>
          <a:xfrm>
            <a:off x="6238064" y="4141834"/>
            <a:ext cx="3420108" cy="1904576"/>
          </a:xfrm>
          <a:prstGeom prst="rect">
            <a:avLst/>
          </a:prstGeom>
        </p:spPr>
      </p:pic>
      <p:pic>
        <p:nvPicPr>
          <p:cNvPr id="2" name="Picture 1">
            <a:extLst>
              <a:ext uri="{FF2B5EF4-FFF2-40B4-BE49-F238E27FC236}">
                <a16:creationId xmlns:a16="http://schemas.microsoft.com/office/drawing/2014/main" id="{FC5968D4-3EDE-E283-87EF-8D706D6C6114}"/>
              </a:ext>
            </a:extLst>
          </p:cNvPr>
          <p:cNvPicPr>
            <a:picLocks noChangeAspect="1"/>
          </p:cNvPicPr>
          <p:nvPr/>
        </p:nvPicPr>
        <p:blipFill>
          <a:blip r:embed="rId6"/>
          <a:stretch>
            <a:fillRect/>
          </a:stretch>
        </p:blipFill>
        <p:spPr>
          <a:xfrm>
            <a:off x="9069537" y="2720439"/>
            <a:ext cx="2845603" cy="1877359"/>
          </a:xfrm>
          <a:prstGeom prst="rect">
            <a:avLst/>
          </a:prstGeom>
        </p:spPr>
      </p:pic>
    </p:spTree>
    <p:extLst>
      <p:ext uri="{BB962C8B-B14F-4D97-AF65-F5344CB8AC3E}">
        <p14:creationId xmlns:p14="http://schemas.microsoft.com/office/powerpoint/2010/main" val="13126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What is your role?</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327211" y="3039034"/>
            <a:ext cx="9847730" cy="3818965"/>
          </a:xfrm>
        </p:spPr>
        <p:txBody>
          <a:bodyPr>
            <a:normAutofit/>
          </a:bodyPr>
          <a:lstStyle/>
          <a:p>
            <a:pPr marL="342900" indent="-342900">
              <a:buFont typeface="Arial" panose="020B0604020202020204" pitchFamily="34" charset="0"/>
              <a:buChar char="•"/>
            </a:pPr>
            <a:r>
              <a:rPr lang="en-US" sz="3600" dirty="0"/>
              <a:t>Are you a Facility/Safety Manager?</a:t>
            </a:r>
          </a:p>
          <a:p>
            <a:pPr marL="800100" lvl="1" indent="-342900"/>
            <a:r>
              <a:rPr lang="en-US" sz="2800" dirty="0"/>
              <a:t>Create the safest environment possible</a:t>
            </a:r>
          </a:p>
          <a:p>
            <a:pPr marL="800100" lvl="1" indent="-342900"/>
            <a:r>
              <a:rPr lang="en-US" sz="2800" dirty="0"/>
              <a:t>Act on reports you receive</a:t>
            </a:r>
          </a:p>
          <a:p>
            <a:pPr marL="800100" lvl="1" indent="-342900"/>
            <a:r>
              <a:rPr lang="en-US" sz="2800" dirty="0"/>
              <a:t>Anticipate problems</a:t>
            </a:r>
          </a:p>
          <a:p>
            <a:pPr marL="800100" lvl="1" indent="-342900"/>
            <a:r>
              <a:rPr lang="en-US" sz="2800" dirty="0"/>
              <a:t>Create systems and policies to address those problems</a:t>
            </a:r>
          </a:p>
          <a:p>
            <a:endParaRPr lang="en-US" sz="2000"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6</a:t>
            </a:fld>
            <a:endParaRPr lang="en-US"/>
          </a:p>
        </p:txBody>
      </p:sp>
      <p:pic>
        <p:nvPicPr>
          <p:cNvPr id="2" name="Picture 1">
            <a:extLst>
              <a:ext uri="{FF2B5EF4-FFF2-40B4-BE49-F238E27FC236}">
                <a16:creationId xmlns:a16="http://schemas.microsoft.com/office/drawing/2014/main" id="{B91DF6ED-C4C6-A6FF-A82C-5BA7C3D015BA}"/>
              </a:ext>
            </a:extLst>
          </p:cNvPr>
          <p:cNvPicPr>
            <a:picLocks noChangeAspect="1"/>
          </p:cNvPicPr>
          <p:nvPr/>
        </p:nvPicPr>
        <p:blipFill>
          <a:blip r:embed="rId2"/>
          <a:stretch>
            <a:fillRect/>
          </a:stretch>
        </p:blipFill>
        <p:spPr>
          <a:xfrm>
            <a:off x="5334000" y="780975"/>
            <a:ext cx="6019800" cy="2134050"/>
          </a:xfrm>
          <a:prstGeom prst="rect">
            <a:avLst/>
          </a:prstGeom>
        </p:spPr>
      </p:pic>
    </p:spTree>
    <p:extLst>
      <p:ext uri="{BB962C8B-B14F-4D97-AF65-F5344CB8AC3E}">
        <p14:creationId xmlns:p14="http://schemas.microsoft.com/office/powerpoint/2010/main" val="202676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686BE-0BDA-EE4D-EFFE-B82FADD92016}"/>
              </a:ext>
            </a:extLst>
          </p:cNvPr>
          <p:cNvSpPr>
            <a:spLocks noGrp="1"/>
          </p:cNvSpPr>
          <p:nvPr>
            <p:ph sz="half" idx="1"/>
          </p:nvPr>
        </p:nvSpPr>
        <p:spPr>
          <a:xfrm>
            <a:off x="838199" y="2259106"/>
            <a:ext cx="10514967" cy="3913094"/>
          </a:xfrm>
        </p:spPr>
        <p:txBody>
          <a:bodyPr>
            <a:normAutofit/>
          </a:bodyPr>
          <a:lstStyle/>
          <a:p>
            <a:pPr marL="342900" indent="-342900">
              <a:buFont typeface="Arial" panose="020B0604020202020204" pitchFamily="34" charset="0"/>
              <a:buChar char="•"/>
            </a:pPr>
            <a:r>
              <a:rPr lang="en-US" dirty="0"/>
              <a:t>Are you a fellow employee or a visitor at another person's place of work?</a:t>
            </a:r>
          </a:p>
          <a:p>
            <a:pPr marL="800100" lvl="1" indent="-342900"/>
            <a:r>
              <a:rPr lang="en-US" sz="2000" dirty="0"/>
              <a:t>Get yourself and others to safety should a situation arise</a:t>
            </a:r>
          </a:p>
          <a:p>
            <a:pPr marL="1257300" lvl="2" indent="-342900"/>
            <a:r>
              <a:rPr lang="en-US" sz="1600" b="0" i="0" dirty="0">
                <a:solidFill>
                  <a:srgbClr val="6B6B6B"/>
                </a:solidFill>
                <a:effectLst/>
                <a:latin typeface="Open Sans" panose="020B0606030504020204" pitchFamily="34" charset="0"/>
              </a:rPr>
              <a:t>A study of intimate partner homicides found that 20% of victims were not the intimate partners themselves, but family members, friends, neighbors, persons who intervened, law enforcement responders, or bystanders.</a:t>
            </a:r>
            <a:endParaRPr lang="en-US" sz="1600" dirty="0"/>
          </a:p>
          <a:p>
            <a:pPr marL="800100" lvl="1" indent="-342900"/>
            <a:r>
              <a:rPr lang="en-US" sz="2000" dirty="0"/>
              <a:t>Report problems immediately to proper personnel</a:t>
            </a:r>
          </a:p>
          <a:p>
            <a:pPr marL="800100" lvl="1" indent="-342900"/>
            <a:r>
              <a:rPr lang="en-US" sz="2000" dirty="0"/>
              <a:t>Pay attention to your surroundings and interactions around you</a:t>
            </a:r>
          </a:p>
          <a:p>
            <a:pPr marL="1257300" lvl="2" indent="-342900"/>
            <a:r>
              <a:rPr lang="en-US" sz="1800" dirty="0"/>
              <a:t>Exits or other means of egress</a:t>
            </a:r>
          </a:p>
          <a:p>
            <a:pPr marL="1257300" lvl="2" indent="-342900"/>
            <a:r>
              <a:rPr lang="en-US" sz="1800" dirty="0"/>
              <a:t>Fire extinguisher/AED location</a:t>
            </a:r>
          </a:p>
          <a:p>
            <a:pPr marL="1257300" lvl="2" indent="-342900"/>
            <a:r>
              <a:rPr lang="en-US" sz="1800" dirty="0"/>
              <a:t>Do you see a situation escalating? What is your exit strategy?</a:t>
            </a:r>
          </a:p>
          <a:p>
            <a:endParaRPr lang="en-US" dirty="0"/>
          </a:p>
        </p:txBody>
      </p:sp>
      <p:sp>
        <p:nvSpPr>
          <p:cNvPr id="5" name="Date Placeholder 4">
            <a:extLst>
              <a:ext uri="{FF2B5EF4-FFF2-40B4-BE49-F238E27FC236}">
                <a16:creationId xmlns:a16="http://schemas.microsoft.com/office/drawing/2014/main" id="{EB9F5A96-F15F-3E69-402D-65A25F6EAA99}"/>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9661F093-F99F-9F53-B109-E07A7B41641D}"/>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316A3AB-4793-FFCB-1FB9-59EA715B08F1}"/>
              </a:ext>
            </a:extLst>
          </p:cNvPr>
          <p:cNvSpPr>
            <a:spLocks noGrp="1"/>
          </p:cNvSpPr>
          <p:nvPr>
            <p:ph type="sldNum" sz="quarter" idx="12"/>
          </p:nvPr>
        </p:nvSpPr>
        <p:spPr/>
        <p:txBody>
          <a:bodyPr/>
          <a:lstStyle/>
          <a:p>
            <a:fld id="{B9713C8C-8E70-45D5-AE59-23E60168254E}" type="slidenum">
              <a:rPr lang="en-US" smtClean="0"/>
              <a:t>7</a:t>
            </a:fld>
            <a:endParaRPr lang="en-US" dirty="0"/>
          </a:p>
        </p:txBody>
      </p:sp>
      <p:sp>
        <p:nvSpPr>
          <p:cNvPr id="8" name="Title 3">
            <a:extLst>
              <a:ext uri="{FF2B5EF4-FFF2-40B4-BE49-F238E27FC236}">
                <a16:creationId xmlns:a16="http://schemas.microsoft.com/office/drawing/2014/main" id="{C55FB8F3-B470-313C-17B4-64FBF0132B90}"/>
              </a:ext>
            </a:extLst>
          </p:cNvPr>
          <p:cNvSpPr>
            <a:spLocks noGrp="1"/>
          </p:cNvSpPr>
          <p:nvPr>
            <p:ph type="title"/>
          </p:nvPr>
        </p:nvSpPr>
        <p:spPr>
          <a:xfrm>
            <a:off x="838200" y="365125"/>
            <a:ext cx="10515600" cy="1325563"/>
          </a:xfrm>
        </p:spPr>
        <p:txBody>
          <a:bodyPr anchor="ctr">
            <a:normAutofit/>
          </a:bodyPr>
          <a:lstStyle/>
          <a:p>
            <a:r>
              <a:rPr lang="en-US" sz="2800" i="0" dirty="0"/>
              <a:t>What is your role?</a:t>
            </a:r>
          </a:p>
        </p:txBody>
      </p:sp>
      <p:pic>
        <p:nvPicPr>
          <p:cNvPr id="9" name="Content Placeholder 8">
            <a:extLst>
              <a:ext uri="{FF2B5EF4-FFF2-40B4-BE49-F238E27FC236}">
                <a16:creationId xmlns:a16="http://schemas.microsoft.com/office/drawing/2014/main" id="{26B94379-0952-156A-AC78-9E9F50A9E9A7}"/>
              </a:ext>
            </a:extLst>
          </p:cNvPr>
          <p:cNvPicPr>
            <a:picLocks noGrp="1" noChangeAspect="1"/>
          </p:cNvPicPr>
          <p:nvPr>
            <p:ph sz="half" idx="2"/>
          </p:nvPr>
        </p:nvPicPr>
        <p:blipFill>
          <a:blip r:embed="rId2"/>
          <a:stretch>
            <a:fillRect/>
          </a:stretch>
        </p:blipFill>
        <p:spPr>
          <a:xfrm>
            <a:off x="6416042" y="365125"/>
            <a:ext cx="4937125" cy="1750236"/>
          </a:xfrm>
          <a:prstGeom prst="rect">
            <a:avLst/>
          </a:prstGeom>
        </p:spPr>
      </p:pic>
    </p:spTree>
    <p:extLst>
      <p:ext uri="{BB962C8B-B14F-4D97-AF65-F5344CB8AC3E}">
        <p14:creationId xmlns:p14="http://schemas.microsoft.com/office/powerpoint/2010/main" val="334369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9788" y="136525"/>
            <a:ext cx="3886200" cy="1529379"/>
          </a:xfrm>
        </p:spPr>
        <p:txBody>
          <a:bodyPr anchor="b">
            <a:normAutofit/>
          </a:bodyPr>
          <a:lstStyle/>
          <a:p>
            <a:r>
              <a:rPr lang="en-US" sz="2800" i="0" dirty="0"/>
              <a:t>Getting Ahead of the Problem</a:t>
            </a:r>
          </a:p>
        </p:txBody>
      </p:sp>
      <p:pic>
        <p:nvPicPr>
          <p:cNvPr id="2" name="Picture 1">
            <a:extLst>
              <a:ext uri="{FF2B5EF4-FFF2-40B4-BE49-F238E27FC236}">
                <a16:creationId xmlns:a16="http://schemas.microsoft.com/office/drawing/2014/main" id="{EAFCF9AC-467E-8F76-9B8F-A81861818C98}"/>
              </a:ext>
            </a:extLst>
          </p:cNvPr>
          <p:cNvPicPr>
            <a:picLocks noChangeAspect="1"/>
          </p:cNvPicPr>
          <p:nvPr/>
        </p:nvPicPr>
        <p:blipFill>
          <a:blip r:embed="rId2"/>
          <a:stretch>
            <a:fillRect/>
          </a:stretch>
        </p:blipFill>
        <p:spPr>
          <a:xfrm>
            <a:off x="7059168" y="1099756"/>
            <a:ext cx="4489704" cy="4676776"/>
          </a:xfrm>
          <a:prstGeom prst="rect">
            <a:avLst/>
          </a:prstGeom>
          <a:noFill/>
        </p:spPr>
      </p:pic>
      <p:sp>
        <p:nvSpPr>
          <p:cNvPr id="5" name="Content Placeholder 4">
            <a:extLst>
              <a:ext uri="{FF2B5EF4-FFF2-40B4-BE49-F238E27FC236}">
                <a16:creationId xmlns:a16="http://schemas.microsoft.com/office/drawing/2014/main" id="{07F79409-2936-4FDC-BF6F-45FC9FDA836A}"/>
              </a:ext>
            </a:extLst>
          </p:cNvPr>
          <p:cNvSpPr>
            <a:spLocks noGrp="1"/>
          </p:cNvSpPr>
          <p:nvPr>
            <p:ph type="body" sz="half" idx="2"/>
          </p:nvPr>
        </p:nvSpPr>
        <p:spPr>
          <a:xfrm>
            <a:off x="839788" y="1665904"/>
            <a:ext cx="3886200" cy="5192096"/>
          </a:xfrm>
        </p:spPr>
        <p:txBody>
          <a:bodyPr>
            <a:normAutofit/>
          </a:bodyPr>
          <a:lstStyle/>
          <a:p>
            <a:pPr marL="342900" indent="-342900">
              <a:lnSpc>
                <a:spcPct val="90000"/>
              </a:lnSpc>
              <a:buFont typeface="Arial" panose="020B0604020202020204" pitchFamily="34" charset="0"/>
              <a:buChar char="•"/>
            </a:pPr>
            <a:r>
              <a:rPr lang="en-US" sz="1800" dirty="0"/>
              <a:t>Set up policies that encourage reporting of behavior that could escalate to violence</a:t>
            </a:r>
          </a:p>
          <a:p>
            <a:pPr marL="800100" lvl="1" indent="-342900">
              <a:lnSpc>
                <a:spcPct val="90000"/>
              </a:lnSpc>
              <a:buFont typeface="Arial" panose="020B0604020202020204" pitchFamily="34" charset="0"/>
              <a:buChar char="•"/>
            </a:pPr>
            <a:r>
              <a:rPr lang="en-US" sz="1600" dirty="0"/>
              <a:t>Zero Tolerance Policy for any threatening or violent behavior against or by an employee.</a:t>
            </a:r>
          </a:p>
          <a:p>
            <a:pPr marL="342900" indent="-342900">
              <a:lnSpc>
                <a:spcPct val="90000"/>
              </a:lnSpc>
              <a:buFont typeface="Arial" panose="020B0604020202020204" pitchFamily="34" charset="0"/>
              <a:buChar char="•"/>
            </a:pPr>
            <a:r>
              <a:rPr lang="en-US" sz="1800" dirty="0"/>
              <a:t>Maintain an open-door policy with employees so they feel comfortable communicating issues with leadership</a:t>
            </a:r>
          </a:p>
          <a:p>
            <a:pPr marL="342900" indent="-342900">
              <a:lnSpc>
                <a:spcPct val="90000"/>
              </a:lnSpc>
              <a:buFont typeface="Arial" panose="020B0604020202020204" pitchFamily="34" charset="0"/>
              <a:buChar char="•"/>
            </a:pPr>
            <a:r>
              <a:rPr lang="en-US" sz="1800" dirty="0"/>
              <a:t>Provide resources in safe space like restrooms, posters, stickers on mirrors, etc.</a:t>
            </a:r>
          </a:p>
          <a:p>
            <a:pPr marL="342900" indent="-342900">
              <a:lnSpc>
                <a:spcPct val="90000"/>
              </a:lnSpc>
              <a:buFont typeface="Arial" panose="020B0604020202020204" pitchFamily="34" charset="0"/>
              <a:buChar char="•"/>
            </a:pPr>
            <a:r>
              <a:rPr lang="en-US" sz="1800" dirty="0"/>
              <a:t>Include training on these issues in existing safety training, employee handbooks, and SOP manuals</a:t>
            </a:r>
          </a:p>
          <a:p>
            <a:pPr>
              <a:lnSpc>
                <a:spcPct val="90000"/>
              </a:lnSpc>
            </a:pPr>
            <a:endParaRPr lang="en-US" sz="1800" dirty="0"/>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8</a:t>
            </a:fld>
            <a:endParaRPr lang="en-US"/>
          </a:p>
        </p:txBody>
      </p:sp>
    </p:spTree>
    <p:extLst>
      <p:ext uri="{BB962C8B-B14F-4D97-AF65-F5344CB8AC3E}">
        <p14:creationId xmlns:p14="http://schemas.microsoft.com/office/powerpoint/2010/main" val="174894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D3602E-AA21-C691-A1C4-3AD3041D1973}"/>
              </a:ext>
            </a:extLst>
          </p:cNvPr>
          <p:cNvPicPr>
            <a:picLocks noChangeAspect="1"/>
          </p:cNvPicPr>
          <p:nvPr/>
        </p:nvPicPr>
        <p:blipFill>
          <a:blip r:embed="rId2"/>
          <a:stretch>
            <a:fillRect/>
          </a:stretch>
        </p:blipFill>
        <p:spPr>
          <a:xfrm>
            <a:off x="7785099" y="3919258"/>
            <a:ext cx="4089400" cy="2730500"/>
          </a:xfrm>
          <a:prstGeom prst="rect">
            <a:avLst/>
          </a:prstGeom>
        </p:spPr>
      </p:pic>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838200" y="365125"/>
            <a:ext cx="10515600" cy="1325563"/>
          </a:xfrm>
        </p:spPr>
        <p:txBody>
          <a:bodyPr anchor="ctr">
            <a:normAutofit/>
          </a:bodyPr>
          <a:lstStyle/>
          <a:p>
            <a:r>
              <a:rPr lang="en-US" sz="2800" i="0" dirty="0"/>
              <a:t>Getting Ahead of the Problem</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sz="half" idx="1"/>
          </p:nvPr>
        </p:nvSpPr>
        <p:spPr>
          <a:xfrm>
            <a:off x="838200" y="1586753"/>
            <a:ext cx="5991478" cy="5063005"/>
          </a:xfrm>
        </p:spPr>
        <p:txBody>
          <a:bodyPr>
            <a:normAutofit fontScale="77500" lnSpcReduction="20000"/>
          </a:bodyPr>
          <a:lstStyle/>
          <a:p>
            <a:pPr marL="342900" indent="-342900">
              <a:buFont typeface="Arial" panose="020B0604020202020204" pitchFamily="34" charset="0"/>
              <a:buChar char="•"/>
            </a:pPr>
            <a:r>
              <a:rPr lang="en-US" dirty="0"/>
              <a:t>Use technology to your advantage</a:t>
            </a:r>
          </a:p>
          <a:p>
            <a:pPr marL="800100" lvl="1" indent="-342900"/>
            <a:r>
              <a:rPr lang="en-US" dirty="0"/>
              <a:t>Camera Systems</a:t>
            </a:r>
          </a:p>
          <a:p>
            <a:pPr marL="1257300" lvl="2" indent="-342900"/>
            <a:r>
              <a:rPr lang="en-US" dirty="0"/>
              <a:t>Facial Recognition Technology</a:t>
            </a:r>
          </a:p>
          <a:p>
            <a:pPr marL="1257300" lvl="2" indent="-342900"/>
            <a:r>
              <a:rPr lang="en-US" dirty="0"/>
              <a:t>Do you have adequate camera coverage?</a:t>
            </a:r>
          </a:p>
          <a:p>
            <a:pPr marL="800100" lvl="1" indent="-342900"/>
            <a:r>
              <a:rPr lang="en-US" dirty="0"/>
              <a:t>Alarm Systems (Notification Systems)</a:t>
            </a:r>
          </a:p>
          <a:p>
            <a:pPr marL="1257300" lvl="2" indent="-342900"/>
            <a:r>
              <a:rPr lang="en-US" dirty="0"/>
              <a:t>Do you have a system in place for discreet notification? (i.e. panic button)</a:t>
            </a:r>
          </a:p>
          <a:p>
            <a:pPr marL="1257300" lvl="2" indent="-342900"/>
            <a:r>
              <a:rPr lang="en-US" dirty="0"/>
              <a:t>Do you have a Mass Notification System in place?</a:t>
            </a:r>
          </a:p>
          <a:p>
            <a:pPr marL="1714500" lvl="3" indent="-342900"/>
            <a:r>
              <a:rPr lang="en-US" dirty="0"/>
              <a:t>Active Shooter</a:t>
            </a:r>
          </a:p>
          <a:p>
            <a:pPr marL="1714500" lvl="3" indent="-342900"/>
            <a:r>
              <a:rPr lang="en-US" dirty="0"/>
              <a:t>Severe Weather</a:t>
            </a:r>
          </a:p>
          <a:p>
            <a:pPr marL="1714500" lvl="3" indent="-342900"/>
            <a:r>
              <a:rPr lang="en-US" dirty="0"/>
              <a:t>Medical Emergency</a:t>
            </a:r>
          </a:p>
          <a:p>
            <a:pPr marL="800100" lvl="1" indent="-342900"/>
            <a:r>
              <a:rPr lang="en-US" dirty="0"/>
              <a:t>Access Control Systems</a:t>
            </a:r>
          </a:p>
          <a:p>
            <a:pPr marL="1257300" lvl="2" indent="-342900"/>
            <a:r>
              <a:rPr lang="en-US" dirty="0"/>
              <a:t>Turn badge and camera access off immediately for terminations</a:t>
            </a:r>
          </a:p>
          <a:p>
            <a:pPr marL="1257300" lvl="2" indent="-342900"/>
            <a:r>
              <a:rPr lang="en-US" dirty="0"/>
              <a:t>Use the systems appropriately (no propped doors – or set up system to alarm when this happens)</a:t>
            </a:r>
          </a:p>
          <a:p>
            <a:pPr marL="1257300" lvl="2" indent="-342900"/>
            <a:r>
              <a:rPr lang="en-US" dirty="0"/>
              <a:t>Key Controls</a:t>
            </a:r>
          </a:p>
          <a:p>
            <a:pPr lvl="1"/>
            <a:r>
              <a:rPr lang="en-US" dirty="0"/>
              <a:t>Lighting</a:t>
            </a:r>
          </a:p>
        </p:txBody>
      </p:sp>
      <p:sp>
        <p:nvSpPr>
          <p:cNvPr id="33" name="Slide Number Placeholder 6">
            <a:extLst>
              <a:ext uri="{FF2B5EF4-FFF2-40B4-BE49-F238E27FC236}">
                <a16:creationId xmlns:a16="http://schemas.microsoft.com/office/drawing/2014/main" id="{33DF2748-C420-6E9A-C9A1-131C53135676}"/>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9</a:t>
            </a:fld>
            <a:endParaRPr lang="en-US"/>
          </a:p>
        </p:txBody>
      </p:sp>
      <p:pic>
        <p:nvPicPr>
          <p:cNvPr id="2" name="Picture 1">
            <a:extLst>
              <a:ext uri="{FF2B5EF4-FFF2-40B4-BE49-F238E27FC236}">
                <a16:creationId xmlns:a16="http://schemas.microsoft.com/office/drawing/2014/main" id="{342FC306-7EC5-B010-34D2-C47A7077C0AB}"/>
              </a:ext>
            </a:extLst>
          </p:cNvPr>
          <p:cNvPicPr>
            <a:picLocks noChangeAspect="1"/>
          </p:cNvPicPr>
          <p:nvPr/>
        </p:nvPicPr>
        <p:blipFill>
          <a:blip r:embed="rId3"/>
          <a:stretch>
            <a:fillRect/>
          </a:stretch>
        </p:blipFill>
        <p:spPr>
          <a:xfrm>
            <a:off x="8572297" y="318219"/>
            <a:ext cx="3198359" cy="2075703"/>
          </a:xfrm>
          <a:prstGeom prst="rect">
            <a:avLst/>
          </a:prstGeom>
        </p:spPr>
      </p:pic>
      <p:pic>
        <p:nvPicPr>
          <p:cNvPr id="7" name="Picture 6">
            <a:extLst>
              <a:ext uri="{FF2B5EF4-FFF2-40B4-BE49-F238E27FC236}">
                <a16:creationId xmlns:a16="http://schemas.microsoft.com/office/drawing/2014/main" id="{62B3F21A-FFFC-0594-697A-4868BA0E8F8C}"/>
              </a:ext>
            </a:extLst>
          </p:cNvPr>
          <p:cNvPicPr>
            <a:picLocks noChangeAspect="1"/>
          </p:cNvPicPr>
          <p:nvPr/>
        </p:nvPicPr>
        <p:blipFill>
          <a:blip r:embed="rId4"/>
          <a:stretch>
            <a:fillRect/>
          </a:stretch>
        </p:blipFill>
        <p:spPr>
          <a:xfrm>
            <a:off x="7391026" y="2269708"/>
            <a:ext cx="2887382" cy="2095917"/>
          </a:xfrm>
          <a:prstGeom prst="rect">
            <a:avLst/>
          </a:prstGeom>
        </p:spPr>
      </p:pic>
    </p:spTree>
    <p:extLst>
      <p:ext uri="{BB962C8B-B14F-4D97-AF65-F5344CB8AC3E}">
        <p14:creationId xmlns:p14="http://schemas.microsoft.com/office/powerpoint/2010/main" val="1230766943"/>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cb7a0d1-ba44-4657-a25b-1a47f1a57a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2A677DAD9C3841AD59BEED4E4530BA" ma:contentTypeVersion="6" ma:contentTypeDescription="Create a new document." ma:contentTypeScope="" ma:versionID="8ca20715aed5b3872b2363bb57bf1a3f">
  <xsd:schema xmlns:xsd="http://www.w3.org/2001/XMLSchema" xmlns:xs="http://www.w3.org/2001/XMLSchema" xmlns:p="http://schemas.microsoft.com/office/2006/metadata/properties" xmlns:ns3="3cb7a0d1-ba44-4657-a25b-1a47f1a57a68" xmlns:ns4="f0af6887-4827-4e35-952d-f4736a2e6a00" targetNamespace="http://schemas.microsoft.com/office/2006/metadata/properties" ma:root="true" ma:fieldsID="ff8c84ece1d07a29cde31bdd7b5f86ee" ns3:_="" ns4:_="">
    <xsd:import namespace="3cb7a0d1-ba44-4657-a25b-1a47f1a57a68"/>
    <xsd:import namespace="f0af6887-4827-4e35-952d-f4736a2e6a00"/>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7a0d1-ba44-4657-a25b-1a47f1a57a68"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f6887-4827-4e35-952d-f4736a2e6a0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2.xml><?xml version="1.0" encoding="utf-8"?>
<ds:datastoreItem xmlns:ds="http://schemas.openxmlformats.org/officeDocument/2006/customXml" ds:itemID="{9DFCC198-DBFA-46B2-A241-8E3888E63670}">
  <ds:schemaRefs>
    <ds:schemaRef ds:uri="http://purl.org/dc/elements/1.1/"/>
    <ds:schemaRef ds:uri="http://purl.org/dc/terms/"/>
    <ds:schemaRef ds:uri="f0af6887-4827-4e35-952d-f4736a2e6a00"/>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3cb7a0d1-ba44-4657-a25b-1a47f1a57a68"/>
  </ds:schemaRefs>
</ds:datastoreItem>
</file>

<file path=customXml/itemProps3.xml><?xml version="1.0" encoding="utf-8"?>
<ds:datastoreItem xmlns:ds="http://schemas.openxmlformats.org/officeDocument/2006/customXml" ds:itemID="{8952570E-1149-4B5A-94A9-54D3478C5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7a0d1-ba44-4657-a25b-1a47f1a57a68"/>
    <ds:schemaRef ds:uri="f0af6887-4827-4e35-952d-f4736a2e6a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{3CD07F6A-BAD2-4DB1-A24A-4E01AD8E899C}tf89080264_win32</Template>
  <TotalTime>5246</TotalTime>
  <Words>1116</Words>
  <Application>Microsoft Office PowerPoint</Application>
  <PresentationFormat>Widescreen</PresentationFormat>
  <Paragraphs>144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Elephant</vt:lpstr>
      <vt:lpstr>Open Sans</vt:lpstr>
      <vt:lpstr>Poppins</vt:lpstr>
      <vt:lpstr>Brush</vt:lpstr>
      <vt:lpstr>Violence in the Workplace</vt:lpstr>
      <vt:lpstr>Goals</vt:lpstr>
      <vt:lpstr>Why is this topic relevant/important?</vt:lpstr>
      <vt:lpstr>Defining Terms</vt:lpstr>
      <vt:lpstr>Types of Violence in the Workplace</vt:lpstr>
      <vt:lpstr>What is your role?</vt:lpstr>
      <vt:lpstr>What is your role?</vt:lpstr>
      <vt:lpstr>Getting Ahead of the Problem</vt:lpstr>
      <vt:lpstr>Getting Ahead of the Problem</vt:lpstr>
      <vt:lpstr>What to do if the Unthinkable Happens</vt:lpstr>
      <vt:lpstr>Discussion/Scenarios</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in the Workplace</dc:title>
  <dc:creator>Erin Weeks</dc:creator>
  <cp:lastModifiedBy>Wicker, Joy</cp:lastModifiedBy>
  <cp:revision>6</cp:revision>
  <cp:lastPrinted>2023-04-12T14:09:09Z</cp:lastPrinted>
  <dcterms:created xsi:type="dcterms:W3CDTF">2023-04-05T21:00:35Z</dcterms:created>
  <dcterms:modified xsi:type="dcterms:W3CDTF">2023-04-14T13:33:14Z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0x010100E32A677DAD9C3841AD59BEED4E4530BA</vt:lpwstr>
  </property>
</Properties>
</file>